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0" r:id="rId5"/>
    <p:sldId id="262" r:id="rId6"/>
    <p:sldId id="266" r:id="rId7"/>
    <p:sldId id="267" r:id="rId8"/>
    <p:sldId id="264" r:id="rId9"/>
    <p:sldId id="265" r:id="rId10"/>
    <p:sldId id="263"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image" Target="../media/image20.wmf"/><Relationship Id="rId3" Type="http://schemas.openxmlformats.org/officeDocument/2006/relationships/image" Target="../media/image10.wmf"/><Relationship Id="rId7" Type="http://schemas.openxmlformats.org/officeDocument/2006/relationships/image" Target="../media/image14.wmf"/><Relationship Id="rId12" Type="http://schemas.openxmlformats.org/officeDocument/2006/relationships/image" Target="../media/image19.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11" Type="http://schemas.openxmlformats.org/officeDocument/2006/relationships/image" Target="../media/image18.wmf"/><Relationship Id="rId5" Type="http://schemas.openxmlformats.org/officeDocument/2006/relationships/image" Target="../media/image12.wmf"/><Relationship Id="rId10" Type="http://schemas.openxmlformats.org/officeDocument/2006/relationships/image" Target="../media/image17.wmf"/><Relationship Id="rId4" Type="http://schemas.openxmlformats.org/officeDocument/2006/relationships/image" Target="../media/image11.wmf"/><Relationship Id="rId9"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3.wmf"/><Relationship Id="rId7" Type="http://schemas.openxmlformats.org/officeDocument/2006/relationships/image" Target="../media/image27.wmf"/><Relationship Id="rId12" Type="http://schemas.openxmlformats.org/officeDocument/2006/relationships/image" Target="../media/image32.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11" Type="http://schemas.openxmlformats.org/officeDocument/2006/relationships/image" Target="../media/image31.wmf"/><Relationship Id="rId5" Type="http://schemas.openxmlformats.org/officeDocument/2006/relationships/image" Target="../media/image25.wmf"/><Relationship Id="rId10" Type="http://schemas.openxmlformats.org/officeDocument/2006/relationships/image" Target="../media/image30.wmf"/><Relationship Id="rId4" Type="http://schemas.openxmlformats.org/officeDocument/2006/relationships/image" Target="../media/image24.wmf"/><Relationship Id="rId9" Type="http://schemas.openxmlformats.org/officeDocument/2006/relationships/image" Target="../media/image29.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image" Target="../media/image45.wmf"/><Relationship Id="rId3" Type="http://schemas.openxmlformats.org/officeDocument/2006/relationships/image" Target="../media/image35.wmf"/><Relationship Id="rId7" Type="http://schemas.openxmlformats.org/officeDocument/2006/relationships/image" Target="../media/image39.wmf"/><Relationship Id="rId12" Type="http://schemas.openxmlformats.org/officeDocument/2006/relationships/image" Target="../media/image44.wmf"/><Relationship Id="rId2" Type="http://schemas.openxmlformats.org/officeDocument/2006/relationships/image" Target="../media/image34.wmf"/><Relationship Id="rId16" Type="http://schemas.openxmlformats.org/officeDocument/2006/relationships/image" Target="../media/image48.wmf"/><Relationship Id="rId1" Type="http://schemas.openxmlformats.org/officeDocument/2006/relationships/image" Target="../media/image33.wmf"/><Relationship Id="rId6" Type="http://schemas.openxmlformats.org/officeDocument/2006/relationships/image" Target="../media/image38.wmf"/><Relationship Id="rId11" Type="http://schemas.openxmlformats.org/officeDocument/2006/relationships/image" Target="../media/image43.wmf"/><Relationship Id="rId5" Type="http://schemas.openxmlformats.org/officeDocument/2006/relationships/image" Target="../media/image37.wmf"/><Relationship Id="rId15" Type="http://schemas.openxmlformats.org/officeDocument/2006/relationships/image" Target="../media/image47.wmf"/><Relationship Id="rId10" Type="http://schemas.openxmlformats.org/officeDocument/2006/relationships/image" Target="../media/image42.wmf"/><Relationship Id="rId4" Type="http://schemas.openxmlformats.org/officeDocument/2006/relationships/image" Target="../media/image36.wmf"/><Relationship Id="rId9" Type="http://schemas.openxmlformats.org/officeDocument/2006/relationships/image" Target="../media/image41.wmf"/><Relationship Id="rId14" Type="http://schemas.openxmlformats.org/officeDocument/2006/relationships/image" Target="../media/image4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2E88F-EEA3-4E90-9184-664BF5AFFBC1}" type="datetimeFigureOut">
              <a:rPr lang="en-CA" smtClean="0"/>
              <a:pPr/>
              <a:t>2019-09-17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FE0119-28AB-4BCC-86CC-30E1386E3A30}" type="slidenum">
              <a:rPr lang="en-CA" smtClean="0"/>
              <a:pPr/>
              <a:t>‹#›</a:t>
            </a:fld>
            <a:endParaRPr lang="en-CA"/>
          </a:p>
        </p:txBody>
      </p:sp>
    </p:spTree>
    <p:extLst>
      <p:ext uri="{BB962C8B-B14F-4D97-AF65-F5344CB8AC3E}">
        <p14:creationId xmlns:p14="http://schemas.microsoft.com/office/powerpoint/2010/main" val="2527577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FE0119-28AB-4BCC-86CC-30E1386E3A30}" type="slidenum">
              <a:rPr lang="en-CA" smtClean="0"/>
              <a:pPr/>
              <a:t>1</a:t>
            </a:fld>
            <a:endParaRPr lang="en-CA"/>
          </a:p>
        </p:txBody>
      </p:sp>
    </p:spTree>
    <p:extLst>
      <p:ext uri="{BB962C8B-B14F-4D97-AF65-F5344CB8AC3E}">
        <p14:creationId xmlns:p14="http://schemas.microsoft.com/office/powerpoint/2010/main" val="1225925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FE0119-28AB-4BCC-86CC-30E1386E3A30}" type="slidenum">
              <a:rPr lang="en-CA" smtClean="0"/>
              <a:pPr/>
              <a:t>10</a:t>
            </a:fld>
            <a:endParaRPr lang="en-CA"/>
          </a:p>
        </p:txBody>
      </p:sp>
    </p:spTree>
    <p:extLst>
      <p:ext uri="{BB962C8B-B14F-4D97-AF65-F5344CB8AC3E}">
        <p14:creationId xmlns:p14="http://schemas.microsoft.com/office/powerpoint/2010/main" val="389705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FE0119-28AB-4BCC-86CC-30E1386E3A30}" type="slidenum">
              <a:rPr lang="en-CA" smtClean="0"/>
              <a:pPr/>
              <a:t>2</a:t>
            </a:fld>
            <a:endParaRPr lang="en-CA"/>
          </a:p>
        </p:txBody>
      </p:sp>
    </p:spTree>
    <p:extLst>
      <p:ext uri="{BB962C8B-B14F-4D97-AF65-F5344CB8AC3E}">
        <p14:creationId xmlns:p14="http://schemas.microsoft.com/office/powerpoint/2010/main" val="23027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FE0119-28AB-4BCC-86CC-30E1386E3A30}" type="slidenum">
              <a:rPr lang="en-CA" smtClean="0"/>
              <a:pPr/>
              <a:t>3</a:t>
            </a:fld>
            <a:endParaRPr lang="en-CA"/>
          </a:p>
        </p:txBody>
      </p:sp>
    </p:spTree>
    <p:extLst>
      <p:ext uri="{BB962C8B-B14F-4D97-AF65-F5344CB8AC3E}">
        <p14:creationId xmlns:p14="http://schemas.microsoft.com/office/powerpoint/2010/main" val="3237731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FE0119-28AB-4BCC-86CC-30E1386E3A30}" type="slidenum">
              <a:rPr lang="en-CA" smtClean="0"/>
              <a:pPr/>
              <a:t>4</a:t>
            </a:fld>
            <a:endParaRPr lang="en-CA"/>
          </a:p>
        </p:txBody>
      </p:sp>
    </p:spTree>
    <p:extLst>
      <p:ext uri="{BB962C8B-B14F-4D97-AF65-F5344CB8AC3E}">
        <p14:creationId xmlns:p14="http://schemas.microsoft.com/office/powerpoint/2010/main" val="226365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FE0119-28AB-4BCC-86CC-30E1386E3A30}" type="slidenum">
              <a:rPr lang="en-CA" smtClean="0"/>
              <a:pPr/>
              <a:t>5</a:t>
            </a:fld>
            <a:endParaRPr lang="en-CA"/>
          </a:p>
        </p:txBody>
      </p:sp>
    </p:spTree>
    <p:extLst>
      <p:ext uri="{BB962C8B-B14F-4D97-AF65-F5344CB8AC3E}">
        <p14:creationId xmlns:p14="http://schemas.microsoft.com/office/powerpoint/2010/main" val="2612637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57FE0119-28AB-4BCC-86CC-30E1386E3A30}" type="slidenum">
              <a:rPr lang="en-CA" smtClean="0"/>
              <a:pPr/>
              <a:t>6</a:t>
            </a:fld>
            <a:endParaRPr lang="en-CA"/>
          </a:p>
        </p:txBody>
      </p:sp>
    </p:spTree>
    <p:extLst>
      <p:ext uri="{BB962C8B-B14F-4D97-AF65-F5344CB8AC3E}">
        <p14:creationId xmlns:p14="http://schemas.microsoft.com/office/powerpoint/2010/main" val="1786262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57FE0119-28AB-4BCC-86CC-30E1386E3A30}" type="slidenum">
              <a:rPr lang="en-CA" smtClean="0"/>
              <a:pPr/>
              <a:t>7</a:t>
            </a:fld>
            <a:endParaRPr lang="en-CA"/>
          </a:p>
        </p:txBody>
      </p:sp>
    </p:spTree>
    <p:extLst>
      <p:ext uri="{BB962C8B-B14F-4D97-AF65-F5344CB8AC3E}">
        <p14:creationId xmlns:p14="http://schemas.microsoft.com/office/powerpoint/2010/main" val="2366877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57FE0119-28AB-4BCC-86CC-30E1386E3A30}" type="slidenum">
              <a:rPr lang="en-CA" smtClean="0"/>
              <a:pPr/>
              <a:t>8</a:t>
            </a:fld>
            <a:endParaRPr lang="en-CA"/>
          </a:p>
        </p:txBody>
      </p:sp>
    </p:spTree>
    <p:extLst>
      <p:ext uri="{BB962C8B-B14F-4D97-AF65-F5344CB8AC3E}">
        <p14:creationId xmlns:p14="http://schemas.microsoft.com/office/powerpoint/2010/main" val="193766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57FE0119-28AB-4BCC-86CC-30E1386E3A30}" type="slidenum">
              <a:rPr lang="en-CA" smtClean="0"/>
              <a:pPr/>
              <a:t>9</a:t>
            </a:fld>
            <a:endParaRPr lang="en-CA"/>
          </a:p>
        </p:txBody>
      </p:sp>
    </p:spTree>
    <p:extLst>
      <p:ext uri="{BB962C8B-B14F-4D97-AF65-F5344CB8AC3E}">
        <p14:creationId xmlns:p14="http://schemas.microsoft.com/office/powerpoint/2010/main" val="1628158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920EA80A-E061-4022-A55A-5A90FF30CC53}" type="datetimeFigureOut">
              <a:rPr lang="en-CA" smtClean="0"/>
              <a:pPr/>
              <a:t>2019-09-17</a:t>
            </a:fld>
            <a:endParaRPr lang="en-C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C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D02ACA8-DFE6-4BC3-AC40-0069BF3808FC}"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20EA80A-E061-4022-A55A-5A90FF30CC53}" type="datetimeFigureOut">
              <a:rPr lang="en-CA" smtClean="0"/>
              <a:pPr/>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D02ACA8-DFE6-4BC3-AC40-0069BF3808F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20EA80A-E061-4022-A55A-5A90FF30CC53}" type="datetimeFigureOut">
              <a:rPr lang="en-CA" smtClean="0"/>
              <a:pPr/>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D02ACA8-DFE6-4BC3-AC40-0069BF3808F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20EA80A-E061-4022-A55A-5A90FF30CC53}" type="datetimeFigureOut">
              <a:rPr lang="en-CA" smtClean="0"/>
              <a:pPr/>
              <a:t>2019-09-17</a:t>
            </a:fld>
            <a:endParaRPr lang="en-CA"/>
          </a:p>
        </p:txBody>
      </p:sp>
      <p:sp>
        <p:nvSpPr>
          <p:cNvPr id="9" name="Slide Number Placeholder 8"/>
          <p:cNvSpPr>
            <a:spLocks noGrp="1"/>
          </p:cNvSpPr>
          <p:nvPr>
            <p:ph type="sldNum" sz="quarter" idx="15"/>
          </p:nvPr>
        </p:nvSpPr>
        <p:spPr/>
        <p:txBody>
          <a:bodyPr rtlCol="0"/>
          <a:lstStyle/>
          <a:p>
            <a:fld id="{ED02ACA8-DFE6-4BC3-AC40-0069BF3808FC}" type="slidenum">
              <a:rPr lang="en-CA" smtClean="0"/>
              <a:pPr/>
              <a:t>‹#›</a:t>
            </a:fld>
            <a:endParaRPr lang="en-CA"/>
          </a:p>
        </p:txBody>
      </p:sp>
      <p:sp>
        <p:nvSpPr>
          <p:cNvPr id="10" name="Footer Placeholder 9"/>
          <p:cNvSpPr>
            <a:spLocks noGrp="1"/>
          </p:cNvSpPr>
          <p:nvPr>
            <p:ph type="ftr" sz="quarter" idx="16"/>
          </p:nvPr>
        </p:nvSpPr>
        <p:spPr/>
        <p:txBody>
          <a:bodyPr rtlCol="0"/>
          <a:lstStyle/>
          <a:p>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20EA80A-E061-4022-A55A-5A90FF30CC53}" type="datetimeFigureOut">
              <a:rPr lang="en-CA" smtClean="0"/>
              <a:pPr/>
              <a:t>2019-09-17</a:t>
            </a:fld>
            <a:endParaRPr lang="en-C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C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D02ACA8-DFE6-4BC3-AC40-0069BF3808FC}"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20EA80A-E061-4022-A55A-5A90FF30CC53}" type="datetimeFigureOut">
              <a:rPr lang="en-CA" smtClean="0"/>
              <a:pPr/>
              <a:t>2019-09-17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D02ACA8-DFE6-4BC3-AC40-0069BF3808FC}" type="slidenum">
              <a:rPr lang="en-CA" smtClean="0"/>
              <a:pPr/>
              <a:t>‹#›</a:t>
            </a:fld>
            <a:endParaRPr lang="en-C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920EA80A-E061-4022-A55A-5A90FF30CC53}" type="datetimeFigureOut">
              <a:rPr lang="en-CA" smtClean="0"/>
              <a:pPr/>
              <a:t>2019-09-17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D02ACA8-DFE6-4BC3-AC40-0069BF3808FC}" type="slidenum">
              <a:rPr lang="en-CA" smtClean="0"/>
              <a:pPr/>
              <a:t>‹#›</a:t>
            </a:fld>
            <a:endParaRPr lang="en-C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920EA80A-E061-4022-A55A-5A90FF30CC53}" type="datetimeFigureOut">
              <a:rPr lang="en-CA" smtClean="0"/>
              <a:pPr/>
              <a:t>2019-09-17</a:t>
            </a:fld>
            <a:endParaRPr lang="en-CA"/>
          </a:p>
        </p:txBody>
      </p:sp>
      <p:sp>
        <p:nvSpPr>
          <p:cNvPr id="7" name="Slide Number Placeholder 6"/>
          <p:cNvSpPr>
            <a:spLocks noGrp="1"/>
          </p:cNvSpPr>
          <p:nvPr>
            <p:ph type="sldNum" sz="quarter" idx="11"/>
          </p:nvPr>
        </p:nvSpPr>
        <p:spPr/>
        <p:txBody>
          <a:bodyPr rtlCol="0"/>
          <a:lstStyle/>
          <a:p>
            <a:fld id="{ED02ACA8-DFE6-4BC3-AC40-0069BF3808FC}" type="slidenum">
              <a:rPr lang="en-CA" smtClean="0"/>
              <a:pPr/>
              <a:t>‹#›</a:t>
            </a:fld>
            <a:endParaRPr lang="en-CA"/>
          </a:p>
        </p:txBody>
      </p:sp>
      <p:sp>
        <p:nvSpPr>
          <p:cNvPr id="8" name="Footer Placeholder 7"/>
          <p:cNvSpPr>
            <a:spLocks noGrp="1"/>
          </p:cNvSpPr>
          <p:nvPr>
            <p:ph type="ftr" sz="quarter" idx="12"/>
          </p:nvPr>
        </p:nvSpPr>
        <p:spPr/>
        <p:txBody>
          <a:bodyPr rtlCol="0"/>
          <a:lstStyle/>
          <a:p>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EA80A-E061-4022-A55A-5A90FF30CC53}" type="datetimeFigureOut">
              <a:rPr lang="en-CA" smtClean="0"/>
              <a:pPr/>
              <a:t>2019-09-17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D02ACA8-DFE6-4BC3-AC40-0069BF3808F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920EA80A-E061-4022-A55A-5A90FF30CC53}" type="datetimeFigureOut">
              <a:rPr lang="en-CA" smtClean="0"/>
              <a:pPr/>
              <a:t>2019-09-17</a:t>
            </a:fld>
            <a:endParaRPr lang="en-CA"/>
          </a:p>
        </p:txBody>
      </p:sp>
      <p:sp>
        <p:nvSpPr>
          <p:cNvPr id="22" name="Slide Number Placeholder 21"/>
          <p:cNvSpPr>
            <a:spLocks noGrp="1"/>
          </p:cNvSpPr>
          <p:nvPr>
            <p:ph type="sldNum" sz="quarter" idx="15"/>
          </p:nvPr>
        </p:nvSpPr>
        <p:spPr/>
        <p:txBody>
          <a:bodyPr rtlCol="0"/>
          <a:lstStyle/>
          <a:p>
            <a:fld id="{ED02ACA8-DFE6-4BC3-AC40-0069BF3808FC}" type="slidenum">
              <a:rPr lang="en-CA" smtClean="0"/>
              <a:pPr/>
              <a:t>‹#›</a:t>
            </a:fld>
            <a:endParaRPr lang="en-CA"/>
          </a:p>
        </p:txBody>
      </p:sp>
      <p:sp>
        <p:nvSpPr>
          <p:cNvPr id="23" name="Footer Placeholder 22"/>
          <p:cNvSpPr>
            <a:spLocks noGrp="1"/>
          </p:cNvSpPr>
          <p:nvPr>
            <p:ph type="ftr" sz="quarter" idx="16"/>
          </p:nvPr>
        </p:nvSpPr>
        <p:spPr/>
        <p:txBody>
          <a:bodyPr rtlCol="0"/>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20EA80A-E061-4022-A55A-5A90FF30CC53}" type="datetimeFigureOut">
              <a:rPr lang="en-CA" smtClean="0"/>
              <a:pPr/>
              <a:t>2019-09-17</a:t>
            </a:fld>
            <a:endParaRPr lang="en-CA"/>
          </a:p>
        </p:txBody>
      </p:sp>
      <p:sp>
        <p:nvSpPr>
          <p:cNvPr id="18" name="Slide Number Placeholder 17"/>
          <p:cNvSpPr>
            <a:spLocks noGrp="1"/>
          </p:cNvSpPr>
          <p:nvPr>
            <p:ph type="sldNum" sz="quarter" idx="11"/>
          </p:nvPr>
        </p:nvSpPr>
        <p:spPr/>
        <p:txBody>
          <a:bodyPr rtlCol="0"/>
          <a:lstStyle/>
          <a:p>
            <a:fld id="{ED02ACA8-DFE6-4BC3-AC40-0069BF3808FC}" type="slidenum">
              <a:rPr lang="en-CA" smtClean="0"/>
              <a:pPr/>
              <a:t>‹#›</a:t>
            </a:fld>
            <a:endParaRPr lang="en-CA"/>
          </a:p>
        </p:txBody>
      </p:sp>
      <p:sp>
        <p:nvSpPr>
          <p:cNvPr id="21" name="Footer Placeholder 20"/>
          <p:cNvSpPr>
            <a:spLocks noGrp="1"/>
          </p:cNvSpPr>
          <p:nvPr>
            <p:ph type="ftr" sz="quarter" idx="12"/>
          </p:nvPr>
        </p:nvSpPr>
        <p:spPr/>
        <p:txBody>
          <a:bodyPr rtlCol="0"/>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20EA80A-E061-4022-A55A-5A90FF30CC53}" type="datetimeFigureOut">
              <a:rPr lang="en-CA" smtClean="0"/>
              <a:pPr/>
              <a:t>2019-09-17</a:t>
            </a:fld>
            <a:endParaRPr lang="en-C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D02ACA8-DFE6-4BC3-AC40-0069BF3808F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cmath.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notesSlide" Target="../notesSlides/notesSlide2.xml"/><Relationship Id="rId7" Type="http://schemas.openxmlformats.org/officeDocument/2006/relationships/image" Target="../media/image3.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2.wmf"/><Relationship Id="rId18" Type="http://schemas.openxmlformats.org/officeDocument/2006/relationships/oleObject" Target="../embeddings/oleObject14.bin"/><Relationship Id="rId26" Type="http://schemas.openxmlformats.org/officeDocument/2006/relationships/oleObject" Target="../embeddings/oleObject18.bin"/><Relationship Id="rId3" Type="http://schemas.openxmlformats.org/officeDocument/2006/relationships/notesSlide" Target="../notesSlides/notesSlide3.xml"/><Relationship Id="rId21" Type="http://schemas.openxmlformats.org/officeDocument/2006/relationships/image" Target="../media/image16.wmf"/><Relationship Id="rId7" Type="http://schemas.openxmlformats.org/officeDocument/2006/relationships/image" Target="../media/image9.wmf"/><Relationship Id="rId12" Type="http://schemas.openxmlformats.org/officeDocument/2006/relationships/oleObject" Target="../embeddings/oleObject11.bin"/><Relationship Id="rId17" Type="http://schemas.openxmlformats.org/officeDocument/2006/relationships/image" Target="../media/image14.wmf"/><Relationship Id="rId25" Type="http://schemas.openxmlformats.org/officeDocument/2006/relationships/image" Target="../media/image18.wmf"/><Relationship Id="rId2" Type="http://schemas.openxmlformats.org/officeDocument/2006/relationships/slideLayout" Target="../slideLayouts/slideLayout2.xml"/><Relationship Id="rId16" Type="http://schemas.openxmlformats.org/officeDocument/2006/relationships/oleObject" Target="../embeddings/oleObject13.bin"/><Relationship Id="rId20" Type="http://schemas.openxmlformats.org/officeDocument/2006/relationships/oleObject" Target="../embeddings/oleObject15.bin"/><Relationship Id="rId29" Type="http://schemas.openxmlformats.org/officeDocument/2006/relationships/image" Target="../media/image20.wmf"/><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image" Target="../media/image11.wmf"/><Relationship Id="rId24" Type="http://schemas.openxmlformats.org/officeDocument/2006/relationships/oleObject" Target="../embeddings/oleObject17.bin"/><Relationship Id="rId5" Type="http://schemas.openxmlformats.org/officeDocument/2006/relationships/image" Target="../media/image8.wmf"/><Relationship Id="rId15" Type="http://schemas.openxmlformats.org/officeDocument/2006/relationships/image" Target="../media/image13.wmf"/><Relationship Id="rId23" Type="http://schemas.openxmlformats.org/officeDocument/2006/relationships/image" Target="../media/image17.wmf"/><Relationship Id="rId28" Type="http://schemas.openxmlformats.org/officeDocument/2006/relationships/oleObject" Target="../embeddings/oleObject19.bin"/><Relationship Id="rId10" Type="http://schemas.openxmlformats.org/officeDocument/2006/relationships/oleObject" Target="../embeddings/oleObject10.bin"/><Relationship Id="rId19" Type="http://schemas.openxmlformats.org/officeDocument/2006/relationships/image" Target="../media/image15.wmf"/><Relationship Id="rId4" Type="http://schemas.openxmlformats.org/officeDocument/2006/relationships/oleObject" Target="../embeddings/oleObject7.bin"/><Relationship Id="rId9" Type="http://schemas.openxmlformats.org/officeDocument/2006/relationships/image" Target="../media/image10.wmf"/><Relationship Id="rId14" Type="http://schemas.openxmlformats.org/officeDocument/2006/relationships/oleObject" Target="../embeddings/oleObject12.bin"/><Relationship Id="rId22" Type="http://schemas.openxmlformats.org/officeDocument/2006/relationships/oleObject" Target="../embeddings/oleObject16.bin"/><Relationship Id="rId27" Type="http://schemas.openxmlformats.org/officeDocument/2006/relationships/image" Target="../media/image19.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5.wmf"/><Relationship Id="rId18" Type="http://schemas.openxmlformats.org/officeDocument/2006/relationships/oleObject" Target="../embeddings/oleObject27.bin"/><Relationship Id="rId26" Type="http://schemas.openxmlformats.org/officeDocument/2006/relationships/oleObject" Target="../embeddings/oleObject31.bin"/><Relationship Id="rId3" Type="http://schemas.openxmlformats.org/officeDocument/2006/relationships/notesSlide" Target="../notesSlides/notesSlide4.xml"/><Relationship Id="rId21" Type="http://schemas.openxmlformats.org/officeDocument/2006/relationships/image" Target="../media/image29.wmf"/><Relationship Id="rId7" Type="http://schemas.openxmlformats.org/officeDocument/2006/relationships/image" Target="../media/image22.wmf"/><Relationship Id="rId12" Type="http://schemas.openxmlformats.org/officeDocument/2006/relationships/oleObject" Target="../embeddings/oleObject24.bin"/><Relationship Id="rId17" Type="http://schemas.openxmlformats.org/officeDocument/2006/relationships/image" Target="../media/image27.wmf"/><Relationship Id="rId25" Type="http://schemas.openxmlformats.org/officeDocument/2006/relationships/image" Target="../media/image31.wmf"/><Relationship Id="rId2" Type="http://schemas.openxmlformats.org/officeDocument/2006/relationships/slideLayout" Target="../slideLayouts/slideLayout2.xml"/><Relationship Id="rId16" Type="http://schemas.openxmlformats.org/officeDocument/2006/relationships/oleObject" Target="../embeddings/oleObject26.bin"/><Relationship Id="rId20" Type="http://schemas.openxmlformats.org/officeDocument/2006/relationships/oleObject" Target="../embeddings/oleObject28.bin"/><Relationship Id="rId1" Type="http://schemas.openxmlformats.org/officeDocument/2006/relationships/vmlDrawing" Target="../drawings/vmlDrawing3.vml"/><Relationship Id="rId6" Type="http://schemas.openxmlformats.org/officeDocument/2006/relationships/oleObject" Target="../embeddings/oleObject21.bin"/><Relationship Id="rId11" Type="http://schemas.openxmlformats.org/officeDocument/2006/relationships/image" Target="../media/image24.wmf"/><Relationship Id="rId24" Type="http://schemas.openxmlformats.org/officeDocument/2006/relationships/oleObject" Target="../embeddings/oleObject30.bin"/><Relationship Id="rId5" Type="http://schemas.openxmlformats.org/officeDocument/2006/relationships/image" Target="../media/image21.wmf"/><Relationship Id="rId15" Type="http://schemas.openxmlformats.org/officeDocument/2006/relationships/image" Target="../media/image26.wmf"/><Relationship Id="rId23" Type="http://schemas.openxmlformats.org/officeDocument/2006/relationships/image" Target="../media/image30.wmf"/><Relationship Id="rId10" Type="http://schemas.openxmlformats.org/officeDocument/2006/relationships/oleObject" Target="../embeddings/oleObject23.bin"/><Relationship Id="rId19" Type="http://schemas.openxmlformats.org/officeDocument/2006/relationships/image" Target="../media/image28.wmf"/><Relationship Id="rId4" Type="http://schemas.openxmlformats.org/officeDocument/2006/relationships/oleObject" Target="../embeddings/oleObject20.bin"/><Relationship Id="rId9" Type="http://schemas.openxmlformats.org/officeDocument/2006/relationships/image" Target="../media/image23.wmf"/><Relationship Id="rId14" Type="http://schemas.openxmlformats.org/officeDocument/2006/relationships/oleObject" Target="../embeddings/oleObject25.bin"/><Relationship Id="rId22" Type="http://schemas.openxmlformats.org/officeDocument/2006/relationships/oleObject" Target="../embeddings/oleObject29.bin"/><Relationship Id="rId27" Type="http://schemas.openxmlformats.org/officeDocument/2006/relationships/image" Target="../media/image32.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image" Target="../media/image37.wmf"/><Relationship Id="rId18" Type="http://schemas.openxmlformats.org/officeDocument/2006/relationships/oleObject" Target="../embeddings/oleObject39.bin"/><Relationship Id="rId26" Type="http://schemas.openxmlformats.org/officeDocument/2006/relationships/image" Target="../media/image43.wmf"/><Relationship Id="rId3" Type="http://schemas.openxmlformats.org/officeDocument/2006/relationships/notesSlide" Target="../notesSlides/notesSlide5.xml"/><Relationship Id="rId21" Type="http://schemas.openxmlformats.org/officeDocument/2006/relationships/image" Target="../media/image41.wmf"/><Relationship Id="rId34" Type="http://schemas.openxmlformats.org/officeDocument/2006/relationships/image" Target="../media/image47.wmf"/><Relationship Id="rId7" Type="http://schemas.openxmlformats.org/officeDocument/2006/relationships/image" Target="../media/image34.wmf"/><Relationship Id="rId12" Type="http://schemas.openxmlformats.org/officeDocument/2006/relationships/oleObject" Target="../embeddings/oleObject36.bin"/><Relationship Id="rId17" Type="http://schemas.openxmlformats.org/officeDocument/2006/relationships/image" Target="../media/image39.wmf"/><Relationship Id="rId25" Type="http://schemas.openxmlformats.org/officeDocument/2006/relationships/oleObject" Target="../embeddings/oleObject43.bin"/><Relationship Id="rId33" Type="http://schemas.openxmlformats.org/officeDocument/2006/relationships/oleObject" Target="../embeddings/oleObject47.bin"/><Relationship Id="rId2" Type="http://schemas.openxmlformats.org/officeDocument/2006/relationships/slideLayout" Target="../slideLayouts/slideLayout2.xml"/><Relationship Id="rId16" Type="http://schemas.openxmlformats.org/officeDocument/2006/relationships/oleObject" Target="../embeddings/oleObject38.bin"/><Relationship Id="rId20" Type="http://schemas.openxmlformats.org/officeDocument/2006/relationships/oleObject" Target="../embeddings/oleObject40.bin"/><Relationship Id="rId29" Type="http://schemas.openxmlformats.org/officeDocument/2006/relationships/oleObject" Target="../embeddings/oleObject45.bin"/><Relationship Id="rId1" Type="http://schemas.openxmlformats.org/officeDocument/2006/relationships/vmlDrawing" Target="../drawings/vmlDrawing4.vml"/><Relationship Id="rId6" Type="http://schemas.openxmlformats.org/officeDocument/2006/relationships/oleObject" Target="../embeddings/oleObject33.bin"/><Relationship Id="rId11" Type="http://schemas.openxmlformats.org/officeDocument/2006/relationships/image" Target="../media/image36.wmf"/><Relationship Id="rId24" Type="http://schemas.openxmlformats.org/officeDocument/2006/relationships/oleObject" Target="../embeddings/oleObject42.bin"/><Relationship Id="rId32" Type="http://schemas.openxmlformats.org/officeDocument/2006/relationships/image" Target="../media/image46.wmf"/><Relationship Id="rId5" Type="http://schemas.openxmlformats.org/officeDocument/2006/relationships/image" Target="../media/image33.wmf"/><Relationship Id="rId15" Type="http://schemas.openxmlformats.org/officeDocument/2006/relationships/image" Target="../media/image38.wmf"/><Relationship Id="rId23" Type="http://schemas.openxmlformats.org/officeDocument/2006/relationships/image" Target="../media/image42.wmf"/><Relationship Id="rId28" Type="http://schemas.openxmlformats.org/officeDocument/2006/relationships/image" Target="../media/image44.wmf"/><Relationship Id="rId36" Type="http://schemas.openxmlformats.org/officeDocument/2006/relationships/image" Target="../media/image48.wmf"/><Relationship Id="rId10" Type="http://schemas.openxmlformats.org/officeDocument/2006/relationships/oleObject" Target="../embeddings/oleObject35.bin"/><Relationship Id="rId19" Type="http://schemas.openxmlformats.org/officeDocument/2006/relationships/image" Target="../media/image40.wmf"/><Relationship Id="rId31" Type="http://schemas.openxmlformats.org/officeDocument/2006/relationships/oleObject" Target="../embeddings/oleObject46.bin"/><Relationship Id="rId4" Type="http://schemas.openxmlformats.org/officeDocument/2006/relationships/oleObject" Target="../embeddings/oleObject32.bin"/><Relationship Id="rId9" Type="http://schemas.openxmlformats.org/officeDocument/2006/relationships/image" Target="../media/image35.wmf"/><Relationship Id="rId14" Type="http://schemas.openxmlformats.org/officeDocument/2006/relationships/oleObject" Target="../embeddings/oleObject37.bin"/><Relationship Id="rId22" Type="http://schemas.openxmlformats.org/officeDocument/2006/relationships/oleObject" Target="../embeddings/oleObject41.bin"/><Relationship Id="rId27" Type="http://schemas.openxmlformats.org/officeDocument/2006/relationships/oleObject" Target="../embeddings/oleObject44.bin"/><Relationship Id="rId30" Type="http://schemas.openxmlformats.org/officeDocument/2006/relationships/image" Target="../media/image45.wmf"/><Relationship Id="rId35" Type="http://schemas.openxmlformats.org/officeDocument/2006/relationships/oleObject" Target="../embeddings/oleObject48.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49.wmf"/><Relationship Id="rId4" Type="http://schemas.openxmlformats.org/officeDocument/2006/relationships/oleObject" Target="../embeddings/oleObject49.bin"/></Relationships>
</file>

<file path=ppt/slides/_rels/slide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52.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51.bin"/><Relationship Id="rId5" Type="http://schemas.openxmlformats.org/officeDocument/2006/relationships/image" Target="../media/image51.wmf"/><Relationship Id="rId4" Type="http://schemas.openxmlformats.org/officeDocument/2006/relationships/oleObject" Target="../embeddings/oleObject50.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54.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53.bin"/><Relationship Id="rId5" Type="http://schemas.openxmlformats.org/officeDocument/2006/relationships/image" Target="../media/image53.wmf"/><Relationship Id="rId4" Type="http://schemas.openxmlformats.org/officeDocument/2006/relationships/oleObject" Target="../embeddings/oleObject5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3068960"/>
            <a:ext cx="6172200" cy="1894362"/>
          </a:xfrm>
        </p:spPr>
        <p:txBody>
          <a:bodyPr/>
          <a:lstStyle/>
          <a:p>
            <a:r>
              <a:rPr lang="en-CA"/>
              <a:t>Section 1.4 </a:t>
            </a:r>
            <a:r>
              <a:rPr lang="en-CA" dirty="0"/>
              <a:t>square Roots and Mixed Fractions</a:t>
            </a:r>
            <a:br>
              <a:rPr lang="en-CA" dirty="0"/>
            </a:br>
            <a:endParaRPr lang="en-CA" dirty="0"/>
          </a:p>
        </p:txBody>
      </p:sp>
      <p:sp>
        <p:nvSpPr>
          <p:cNvPr id="3" name="Subtitle 2"/>
          <p:cNvSpPr>
            <a:spLocks noGrp="1"/>
          </p:cNvSpPr>
          <p:nvPr>
            <p:ph type="subTitle" idx="1"/>
          </p:nvPr>
        </p:nvSpPr>
        <p:spPr/>
        <p:txBody>
          <a:bodyPr/>
          <a:lstStyle/>
          <a:p>
            <a:endParaRPr lang="en-CA"/>
          </a:p>
        </p:txBody>
      </p:sp>
      <p:sp>
        <p:nvSpPr>
          <p:cNvPr id="4" name="Text Box 5"/>
          <p:cNvSpPr txBox="1">
            <a:spLocks noChangeArrowheads="1"/>
          </p:cNvSpPr>
          <p:nvPr/>
        </p:nvSpPr>
        <p:spPr bwMode="auto">
          <a:xfrm>
            <a:off x="5084763" y="6613525"/>
            <a:ext cx="40592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dirty="0"/>
              <a:t>© Copyright all rights reserved to Homework depot: </a:t>
            </a:r>
            <a:r>
              <a:rPr lang="en-US" sz="1000" dirty="0">
                <a:hlinkClick r:id="rId3"/>
              </a:rPr>
              <a:t>www.BCMath.ca</a:t>
            </a:r>
            <a:r>
              <a:rPr lang="en-US" sz="1000" dirty="0"/>
              <a:t> </a:t>
            </a:r>
          </a:p>
        </p:txBody>
      </p:sp>
    </p:spTree>
    <p:extLst>
      <p:ext uri="{BB962C8B-B14F-4D97-AF65-F5344CB8AC3E}">
        <p14:creationId xmlns:p14="http://schemas.microsoft.com/office/powerpoint/2010/main" val="387720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Homework:</a:t>
            </a:r>
          </a:p>
        </p:txBody>
      </p:sp>
      <p:sp>
        <p:nvSpPr>
          <p:cNvPr id="3" name="Content Placeholder 2"/>
          <p:cNvSpPr>
            <a:spLocks noGrp="1"/>
          </p:cNvSpPr>
          <p:nvPr>
            <p:ph sz="quarter" idx="1"/>
          </p:nvPr>
        </p:nvSpPr>
        <p:spPr/>
        <p:txBody>
          <a:bodyPr/>
          <a:lstStyle/>
          <a:p>
            <a:endParaRPr lang="en-CA"/>
          </a:p>
        </p:txBody>
      </p:sp>
    </p:spTree>
    <p:extLst>
      <p:ext uri="{BB962C8B-B14F-4D97-AF65-F5344CB8AC3E}">
        <p14:creationId xmlns:p14="http://schemas.microsoft.com/office/powerpoint/2010/main" val="3183194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7467600" cy="706090"/>
          </a:xfrm>
        </p:spPr>
        <p:txBody>
          <a:bodyPr/>
          <a:lstStyle/>
          <a:p>
            <a:r>
              <a:rPr lang="en-CA" dirty="0"/>
              <a:t>I) Mixed Radicals</a:t>
            </a:r>
          </a:p>
        </p:txBody>
      </p:sp>
      <p:sp>
        <p:nvSpPr>
          <p:cNvPr id="9219" name="Rectangle 3"/>
          <p:cNvSpPr>
            <a:spLocks noGrp="1" noChangeArrowheads="1"/>
          </p:cNvSpPr>
          <p:nvPr>
            <p:ph type="body" idx="1"/>
          </p:nvPr>
        </p:nvSpPr>
        <p:spPr>
          <a:xfrm>
            <a:off x="251520" y="1124744"/>
            <a:ext cx="7848872" cy="936104"/>
          </a:xfrm>
        </p:spPr>
        <p:txBody>
          <a:bodyPr/>
          <a:lstStyle/>
          <a:p>
            <a:pPr>
              <a:buFont typeface="Wingdings" pitchFamily="2" charset="2"/>
              <a:buNone/>
            </a:pPr>
            <a:r>
              <a:rPr lang="en-CA" dirty="0"/>
              <a:t>When converting Entire radicals to Mixed Radicals, use perfect squares:</a:t>
            </a:r>
          </a:p>
        </p:txBody>
      </p:sp>
      <p:graphicFrame>
        <p:nvGraphicFramePr>
          <p:cNvPr id="9220" name="Object 4"/>
          <p:cNvGraphicFramePr>
            <a:graphicFrameLocks noChangeAspect="1"/>
          </p:cNvGraphicFramePr>
          <p:nvPr>
            <p:extLst>
              <p:ext uri="{D42A27DB-BD31-4B8C-83A1-F6EECF244321}">
                <p14:modId xmlns:p14="http://schemas.microsoft.com/office/powerpoint/2010/main" val="828487983"/>
              </p:ext>
            </p:extLst>
          </p:nvPr>
        </p:nvGraphicFramePr>
        <p:xfrm>
          <a:off x="1022896" y="2882900"/>
          <a:ext cx="812800" cy="533400"/>
        </p:xfrm>
        <a:graphic>
          <a:graphicData uri="http://schemas.openxmlformats.org/presentationml/2006/ole">
            <mc:AlternateContent xmlns:mc="http://schemas.openxmlformats.org/markup-compatibility/2006">
              <mc:Choice xmlns:v="urn:schemas-microsoft-com:vml" Requires="v">
                <p:oleObj spid="_x0000_s1026" name="Equation" r:id="rId4" imgW="812447" imgH="533169" progId="Equation.DSMT4">
                  <p:embed/>
                </p:oleObj>
              </mc:Choice>
              <mc:Fallback>
                <p:oleObj name="Equation" r:id="rId4" imgW="812447" imgH="533169" progId="Equation.DSMT4">
                  <p:embed/>
                  <p:pic>
                    <p:nvPicPr>
                      <p:cNvPr id="922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896" y="2882900"/>
                        <a:ext cx="812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1" name="Object 5"/>
          <p:cNvGraphicFramePr>
            <a:graphicFrameLocks noChangeAspect="1"/>
          </p:cNvGraphicFramePr>
          <p:nvPr>
            <p:extLst>
              <p:ext uri="{D42A27DB-BD31-4B8C-83A1-F6EECF244321}">
                <p14:modId xmlns:p14="http://schemas.microsoft.com/office/powerpoint/2010/main" val="202953814"/>
              </p:ext>
            </p:extLst>
          </p:nvPr>
        </p:nvGraphicFramePr>
        <p:xfrm>
          <a:off x="3632324" y="2882900"/>
          <a:ext cx="1155700" cy="546100"/>
        </p:xfrm>
        <a:graphic>
          <a:graphicData uri="http://schemas.openxmlformats.org/presentationml/2006/ole">
            <mc:AlternateContent xmlns:mc="http://schemas.openxmlformats.org/markup-compatibility/2006">
              <mc:Choice xmlns:v="urn:schemas-microsoft-com:vml" Requires="v">
                <p:oleObj spid="_x0000_s1027" name="Equation" r:id="rId6" imgW="1155600" imgH="545760" progId="Equation.DSMT4">
                  <p:embed/>
                </p:oleObj>
              </mc:Choice>
              <mc:Fallback>
                <p:oleObj name="Equation" r:id="rId6" imgW="1155600" imgH="545760" progId="Equation.DSMT4">
                  <p:embed/>
                  <p:pic>
                    <p:nvPicPr>
                      <p:cNvPr id="9221"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2324" y="2882900"/>
                        <a:ext cx="11557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2" name="Object 6"/>
          <p:cNvGraphicFramePr>
            <a:graphicFrameLocks noChangeAspect="1"/>
          </p:cNvGraphicFramePr>
          <p:nvPr>
            <p:extLst>
              <p:ext uri="{D42A27DB-BD31-4B8C-83A1-F6EECF244321}">
                <p14:modId xmlns:p14="http://schemas.microsoft.com/office/powerpoint/2010/main" val="3710433170"/>
              </p:ext>
            </p:extLst>
          </p:nvPr>
        </p:nvGraphicFramePr>
        <p:xfrm>
          <a:off x="1022896" y="4035028"/>
          <a:ext cx="800100" cy="546100"/>
        </p:xfrm>
        <a:graphic>
          <a:graphicData uri="http://schemas.openxmlformats.org/presentationml/2006/ole">
            <mc:AlternateContent xmlns:mc="http://schemas.openxmlformats.org/markup-compatibility/2006">
              <mc:Choice xmlns:v="urn:schemas-microsoft-com:vml" Requires="v">
                <p:oleObj spid="_x0000_s1028" name="Equation" r:id="rId8" imgW="799753" imgH="545863" progId="Equation.DSMT4">
                  <p:embed/>
                </p:oleObj>
              </mc:Choice>
              <mc:Fallback>
                <p:oleObj name="Equation" r:id="rId8" imgW="799753" imgH="545863" progId="Equation.DSMT4">
                  <p:embed/>
                  <p:pic>
                    <p:nvPicPr>
                      <p:cNvPr id="9222"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22896" y="4035028"/>
                        <a:ext cx="8001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3" name="Object 7"/>
          <p:cNvGraphicFramePr>
            <a:graphicFrameLocks noChangeAspect="1"/>
          </p:cNvGraphicFramePr>
          <p:nvPr>
            <p:extLst>
              <p:ext uri="{D42A27DB-BD31-4B8C-83A1-F6EECF244321}">
                <p14:modId xmlns:p14="http://schemas.microsoft.com/office/powerpoint/2010/main" val="1576054349"/>
              </p:ext>
            </p:extLst>
          </p:nvPr>
        </p:nvGraphicFramePr>
        <p:xfrm>
          <a:off x="3491880" y="4107036"/>
          <a:ext cx="1384300" cy="546100"/>
        </p:xfrm>
        <a:graphic>
          <a:graphicData uri="http://schemas.openxmlformats.org/presentationml/2006/ole">
            <mc:AlternateContent xmlns:mc="http://schemas.openxmlformats.org/markup-compatibility/2006">
              <mc:Choice xmlns:v="urn:schemas-microsoft-com:vml" Requires="v">
                <p:oleObj spid="_x0000_s1029" name="Equation" r:id="rId10" imgW="1384200" imgH="545760" progId="Equation.DSMT4">
                  <p:embed/>
                </p:oleObj>
              </mc:Choice>
              <mc:Fallback>
                <p:oleObj name="Equation" r:id="rId10" imgW="1384200" imgH="545760" progId="Equation.DSMT4">
                  <p:embed/>
                  <p:pic>
                    <p:nvPicPr>
                      <p:cNvPr id="9223"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91880" y="4107036"/>
                        <a:ext cx="13843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3"/>
          <p:cNvSpPr txBox="1">
            <a:spLocks noChangeArrowheads="1"/>
          </p:cNvSpPr>
          <p:nvPr/>
        </p:nvSpPr>
        <p:spPr>
          <a:xfrm>
            <a:off x="395536" y="2276872"/>
            <a:ext cx="2520280" cy="4680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buFont typeface="Wingdings" pitchFamily="2" charset="2"/>
              <a:buNone/>
            </a:pPr>
            <a:r>
              <a:rPr lang="en-CA" dirty="0"/>
              <a:t>Entire Radicals</a:t>
            </a:r>
          </a:p>
        </p:txBody>
      </p:sp>
      <p:sp>
        <p:nvSpPr>
          <p:cNvPr id="9" name="Rectangle 3"/>
          <p:cNvSpPr txBox="1">
            <a:spLocks noChangeArrowheads="1"/>
          </p:cNvSpPr>
          <p:nvPr/>
        </p:nvSpPr>
        <p:spPr>
          <a:xfrm>
            <a:off x="3059832" y="2276872"/>
            <a:ext cx="2520280" cy="4680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buFont typeface="Wingdings" pitchFamily="2" charset="2"/>
              <a:buNone/>
            </a:pPr>
            <a:r>
              <a:rPr lang="en-CA" dirty="0"/>
              <a:t>Perfect Squares</a:t>
            </a:r>
          </a:p>
        </p:txBody>
      </p:sp>
      <p:sp>
        <p:nvSpPr>
          <p:cNvPr id="10" name="Rectangle 3"/>
          <p:cNvSpPr txBox="1">
            <a:spLocks noChangeArrowheads="1"/>
          </p:cNvSpPr>
          <p:nvPr/>
        </p:nvSpPr>
        <p:spPr>
          <a:xfrm>
            <a:off x="5868144" y="2276872"/>
            <a:ext cx="2520280" cy="4680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buFont typeface="Wingdings" pitchFamily="2" charset="2"/>
              <a:buNone/>
            </a:pPr>
            <a:r>
              <a:rPr lang="en-CA" dirty="0"/>
              <a:t>Mixed Radicals</a:t>
            </a:r>
          </a:p>
        </p:txBody>
      </p:sp>
      <p:graphicFrame>
        <p:nvGraphicFramePr>
          <p:cNvPr id="11" name="Object 5"/>
          <p:cNvGraphicFramePr>
            <a:graphicFrameLocks noChangeAspect="1"/>
          </p:cNvGraphicFramePr>
          <p:nvPr>
            <p:extLst>
              <p:ext uri="{D42A27DB-BD31-4B8C-83A1-F6EECF244321}">
                <p14:modId xmlns:p14="http://schemas.microsoft.com/office/powerpoint/2010/main" val="1964720119"/>
              </p:ext>
            </p:extLst>
          </p:nvPr>
        </p:nvGraphicFramePr>
        <p:xfrm>
          <a:off x="6596063" y="2882900"/>
          <a:ext cx="812800" cy="546100"/>
        </p:xfrm>
        <a:graphic>
          <a:graphicData uri="http://schemas.openxmlformats.org/presentationml/2006/ole">
            <mc:AlternateContent xmlns:mc="http://schemas.openxmlformats.org/markup-compatibility/2006">
              <mc:Choice xmlns:v="urn:schemas-microsoft-com:vml" Requires="v">
                <p:oleObj spid="_x0000_s1030" name="Equation" r:id="rId12" imgW="812520" imgH="545760" progId="Equation.DSMT4">
                  <p:embed/>
                </p:oleObj>
              </mc:Choice>
              <mc:Fallback>
                <p:oleObj name="Equation" r:id="rId12" imgW="812520" imgH="545760" progId="Equation.DSMT4">
                  <p:embed/>
                  <p:pic>
                    <p:nvPicPr>
                      <p:cNvPr id="11"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96063" y="2882900"/>
                        <a:ext cx="8128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7"/>
          <p:cNvGraphicFramePr>
            <a:graphicFrameLocks noChangeAspect="1"/>
          </p:cNvGraphicFramePr>
          <p:nvPr>
            <p:extLst>
              <p:ext uri="{D42A27DB-BD31-4B8C-83A1-F6EECF244321}">
                <p14:modId xmlns:p14="http://schemas.microsoft.com/office/powerpoint/2010/main" val="2859558519"/>
              </p:ext>
            </p:extLst>
          </p:nvPr>
        </p:nvGraphicFramePr>
        <p:xfrm>
          <a:off x="6575425" y="4113213"/>
          <a:ext cx="800100" cy="533400"/>
        </p:xfrm>
        <a:graphic>
          <a:graphicData uri="http://schemas.openxmlformats.org/presentationml/2006/ole">
            <mc:AlternateContent xmlns:mc="http://schemas.openxmlformats.org/markup-compatibility/2006">
              <mc:Choice xmlns:v="urn:schemas-microsoft-com:vml" Requires="v">
                <p:oleObj spid="_x0000_s1031" name="Equation" r:id="rId14" imgW="799920" imgH="533160" progId="Equation.DSMT4">
                  <p:embed/>
                </p:oleObj>
              </mc:Choice>
              <mc:Fallback>
                <p:oleObj name="Equation" r:id="rId14" imgW="799920" imgH="533160" progId="Equation.DSMT4">
                  <p:embed/>
                  <p:pic>
                    <p:nvPicPr>
                      <p:cNvPr id="12"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75425" y="4113213"/>
                        <a:ext cx="8001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3"/>
          <p:cNvSpPr txBox="1">
            <a:spLocks noChangeArrowheads="1"/>
          </p:cNvSpPr>
          <p:nvPr/>
        </p:nvSpPr>
        <p:spPr>
          <a:xfrm>
            <a:off x="323528" y="5085184"/>
            <a:ext cx="7848872" cy="936104"/>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buFont typeface="Wingdings" pitchFamily="2" charset="2"/>
              <a:buNone/>
            </a:pPr>
            <a:r>
              <a:rPr lang="en-CA" dirty="0"/>
              <a:t>Use the largest perfect square possible when simplifying</a:t>
            </a:r>
          </a:p>
        </p:txBody>
      </p:sp>
      <p:sp>
        <p:nvSpPr>
          <p:cNvPr id="2" name="Right Arrow 1"/>
          <p:cNvSpPr/>
          <p:nvPr/>
        </p:nvSpPr>
        <p:spPr>
          <a:xfrm>
            <a:off x="2267744" y="3068960"/>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ight Arrow 14"/>
          <p:cNvSpPr/>
          <p:nvPr/>
        </p:nvSpPr>
        <p:spPr>
          <a:xfrm>
            <a:off x="2267744" y="4221088"/>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ight Arrow 15"/>
          <p:cNvSpPr/>
          <p:nvPr/>
        </p:nvSpPr>
        <p:spPr>
          <a:xfrm>
            <a:off x="5364088" y="3068960"/>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ight Arrow 16"/>
          <p:cNvSpPr/>
          <p:nvPr/>
        </p:nvSpPr>
        <p:spPr>
          <a:xfrm>
            <a:off x="5364088" y="4221088"/>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528985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linds(horizontal)">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220"/>
                                        </p:tgtEl>
                                        <p:attrNameLst>
                                          <p:attrName>style.visibility</p:attrName>
                                        </p:attrNameLst>
                                      </p:cBhvr>
                                      <p:to>
                                        <p:strVal val="visible"/>
                                      </p:to>
                                    </p:set>
                                    <p:animEffect transition="in" filter="blinds(horizontal)">
                                      <p:cBhvr>
                                        <p:cTn id="17" dur="500"/>
                                        <p:tgtEl>
                                          <p:spTgt spid="92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9222"/>
                                        </p:tgtEl>
                                        <p:attrNameLst>
                                          <p:attrName>style.visibility</p:attrName>
                                        </p:attrNameLst>
                                      </p:cBhvr>
                                      <p:to>
                                        <p:strVal val="visible"/>
                                      </p:to>
                                    </p:set>
                                    <p:animEffect transition="in" filter="blinds(horizontal)">
                                      <p:cBhvr>
                                        <p:cTn id="22" dur="500"/>
                                        <p:tgtEl>
                                          <p:spTgt spid="922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blinds(horizontal)">
                                      <p:cBhvr>
                                        <p:cTn id="27" dur="500"/>
                                        <p:tgtEl>
                                          <p:spTgt spid="9">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childTnLst>
                          </p:cTn>
                        </p:par>
                        <p:par>
                          <p:cTn id="33" fill="hold">
                            <p:stCondLst>
                              <p:cond delay="500"/>
                            </p:stCondLst>
                            <p:childTnLst>
                              <p:par>
                                <p:cTn id="34" presetID="3" presetClass="entr" presetSubtype="10" fill="hold" nodeType="afterEffect">
                                  <p:stCondLst>
                                    <p:cond delay="0"/>
                                  </p:stCondLst>
                                  <p:childTnLst>
                                    <p:set>
                                      <p:cBhvr>
                                        <p:cTn id="35" dur="1" fill="hold">
                                          <p:stCondLst>
                                            <p:cond delay="0"/>
                                          </p:stCondLst>
                                        </p:cTn>
                                        <p:tgtEl>
                                          <p:spTgt spid="9221"/>
                                        </p:tgtEl>
                                        <p:attrNameLst>
                                          <p:attrName>style.visibility</p:attrName>
                                        </p:attrNameLst>
                                      </p:cBhvr>
                                      <p:to>
                                        <p:strVal val="visible"/>
                                      </p:to>
                                    </p:set>
                                    <p:animEffect transition="in" filter="blinds(horizontal)">
                                      <p:cBhvr>
                                        <p:cTn id="36" dur="500"/>
                                        <p:tgtEl>
                                          <p:spTgt spid="922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left)">
                                      <p:cBhvr>
                                        <p:cTn id="41" dur="500"/>
                                        <p:tgtEl>
                                          <p:spTgt spid="15"/>
                                        </p:tgtEl>
                                      </p:cBhvr>
                                    </p:animEffect>
                                  </p:childTnLst>
                                </p:cTn>
                              </p:par>
                            </p:childTnLst>
                          </p:cTn>
                        </p:par>
                        <p:par>
                          <p:cTn id="42" fill="hold">
                            <p:stCondLst>
                              <p:cond delay="500"/>
                            </p:stCondLst>
                            <p:childTnLst>
                              <p:par>
                                <p:cTn id="43" presetID="3" presetClass="entr" presetSubtype="10" fill="hold" nodeType="afterEffect">
                                  <p:stCondLst>
                                    <p:cond delay="0"/>
                                  </p:stCondLst>
                                  <p:childTnLst>
                                    <p:set>
                                      <p:cBhvr>
                                        <p:cTn id="44" dur="1" fill="hold">
                                          <p:stCondLst>
                                            <p:cond delay="0"/>
                                          </p:stCondLst>
                                        </p:cTn>
                                        <p:tgtEl>
                                          <p:spTgt spid="9223"/>
                                        </p:tgtEl>
                                        <p:attrNameLst>
                                          <p:attrName>style.visibility</p:attrName>
                                        </p:attrNameLst>
                                      </p:cBhvr>
                                      <p:to>
                                        <p:strVal val="visible"/>
                                      </p:to>
                                    </p:set>
                                    <p:animEffect transition="in" filter="blinds(horizontal)">
                                      <p:cBhvr>
                                        <p:cTn id="45" dur="500"/>
                                        <p:tgtEl>
                                          <p:spTgt spid="9223"/>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10">
                                            <p:txEl>
                                              <p:pRg st="0" end="0"/>
                                            </p:txEl>
                                          </p:spTgt>
                                        </p:tgtEl>
                                        <p:attrNameLst>
                                          <p:attrName>style.visibility</p:attrName>
                                        </p:attrNameLst>
                                      </p:cBhvr>
                                      <p:to>
                                        <p:strVal val="visible"/>
                                      </p:to>
                                    </p:set>
                                    <p:animEffect transition="in" filter="blinds(horizontal)">
                                      <p:cBhvr>
                                        <p:cTn id="50" dur="500"/>
                                        <p:tgtEl>
                                          <p:spTgt spid="10">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left)">
                                      <p:cBhvr>
                                        <p:cTn id="55" dur="500"/>
                                        <p:tgtEl>
                                          <p:spTgt spid="16"/>
                                        </p:tgtEl>
                                      </p:cBhvr>
                                    </p:animEffect>
                                  </p:childTnLst>
                                </p:cTn>
                              </p:par>
                            </p:childTnLst>
                          </p:cTn>
                        </p:par>
                        <p:par>
                          <p:cTn id="56" fill="hold">
                            <p:stCondLst>
                              <p:cond delay="500"/>
                            </p:stCondLst>
                            <p:childTnLst>
                              <p:par>
                                <p:cTn id="57" presetID="3" presetClass="entr" presetSubtype="10"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blinds(horizontal)">
                                      <p:cBhvr>
                                        <p:cTn id="59" dur="500"/>
                                        <p:tgtEl>
                                          <p:spTgt spid="1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left)">
                                      <p:cBhvr>
                                        <p:cTn id="64" dur="500"/>
                                        <p:tgtEl>
                                          <p:spTgt spid="17"/>
                                        </p:tgtEl>
                                      </p:cBhvr>
                                    </p:animEffect>
                                  </p:childTnLst>
                                </p:cTn>
                              </p:par>
                            </p:childTnLst>
                          </p:cTn>
                        </p:par>
                        <p:par>
                          <p:cTn id="65" fill="hold">
                            <p:stCondLst>
                              <p:cond delay="500"/>
                            </p:stCondLst>
                            <p:childTnLst>
                              <p:par>
                                <p:cTn id="66" presetID="3" presetClass="entr" presetSubtype="10" fill="hold" nodeType="after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blinds(horizontal)">
                                      <p:cBhvr>
                                        <p:cTn id="68" dur="5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3">
                                            <p:txEl>
                                              <p:pRg st="0" end="0"/>
                                            </p:txEl>
                                          </p:spTgt>
                                        </p:tgtEl>
                                        <p:attrNameLst>
                                          <p:attrName>style.visibility</p:attrName>
                                        </p:attrNameLst>
                                      </p:cBhvr>
                                      <p:to>
                                        <p:strVal val="visible"/>
                                      </p:to>
                                    </p:set>
                                    <p:animEffect transition="in" filter="blinds(horizontal)">
                                      <p:cBhvr>
                                        <p:cTn id="7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7467600" cy="634082"/>
          </a:xfrm>
        </p:spPr>
        <p:txBody>
          <a:bodyPr/>
          <a:lstStyle/>
          <a:p>
            <a:r>
              <a:rPr lang="en-CA"/>
              <a:t>Ex: Convert to Mixed Radicals</a:t>
            </a:r>
          </a:p>
        </p:txBody>
      </p:sp>
      <p:sp>
        <p:nvSpPr>
          <p:cNvPr id="10243" name="Rectangle 3"/>
          <p:cNvSpPr>
            <a:spLocks noGrp="1" noChangeArrowheads="1"/>
          </p:cNvSpPr>
          <p:nvPr>
            <p:ph type="body" idx="1"/>
          </p:nvPr>
        </p:nvSpPr>
        <p:spPr>
          <a:xfrm>
            <a:off x="3131840" y="1189112"/>
            <a:ext cx="5262562" cy="2311896"/>
          </a:xfrm>
        </p:spPr>
        <p:txBody>
          <a:bodyPr/>
          <a:lstStyle/>
          <a:p>
            <a:r>
              <a:rPr lang="en-CA" dirty="0"/>
              <a:t>Find 2 numbers that multiply to 350 and involves a perfect square</a:t>
            </a:r>
          </a:p>
          <a:p>
            <a:r>
              <a:rPr lang="en-CA" dirty="0"/>
              <a:t>Square root the perfect square to eliminate the radical sign</a:t>
            </a:r>
          </a:p>
          <a:p>
            <a:r>
              <a:rPr lang="en-CA" dirty="0"/>
              <a:t>Multiply</a:t>
            </a:r>
          </a:p>
          <a:p>
            <a:endParaRPr lang="en-CA" dirty="0"/>
          </a:p>
        </p:txBody>
      </p:sp>
      <p:graphicFrame>
        <p:nvGraphicFramePr>
          <p:cNvPr id="10244" name="Object 4"/>
          <p:cNvGraphicFramePr>
            <a:graphicFrameLocks noChangeAspect="1"/>
          </p:cNvGraphicFramePr>
          <p:nvPr>
            <p:extLst>
              <p:ext uri="{D42A27DB-BD31-4B8C-83A1-F6EECF244321}">
                <p14:modId xmlns:p14="http://schemas.microsoft.com/office/powerpoint/2010/main" val="68901669"/>
              </p:ext>
            </p:extLst>
          </p:nvPr>
        </p:nvGraphicFramePr>
        <p:xfrm>
          <a:off x="539552" y="1167928"/>
          <a:ext cx="1676400" cy="596900"/>
        </p:xfrm>
        <a:graphic>
          <a:graphicData uri="http://schemas.openxmlformats.org/presentationml/2006/ole">
            <mc:AlternateContent xmlns:mc="http://schemas.openxmlformats.org/markup-compatibility/2006">
              <mc:Choice xmlns:v="urn:schemas-microsoft-com:vml" Requires="v">
                <p:oleObj spid="_x0000_s2050" name="Equation" r:id="rId4" imgW="1676400" imgH="596900" progId="Equation.DSMT4">
                  <p:embed/>
                </p:oleObj>
              </mc:Choice>
              <mc:Fallback>
                <p:oleObj name="Equation" r:id="rId4" imgW="1676400" imgH="596900" progId="Equation.DSMT4">
                  <p:embed/>
                  <p:pic>
                    <p:nvPicPr>
                      <p:cNvPr id="1024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1167928"/>
                        <a:ext cx="16764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5" name="Object 5"/>
          <p:cNvGraphicFramePr>
            <a:graphicFrameLocks noChangeAspect="1"/>
          </p:cNvGraphicFramePr>
          <p:nvPr>
            <p:extLst>
              <p:ext uri="{D42A27DB-BD31-4B8C-83A1-F6EECF244321}">
                <p14:modId xmlns:p14="http://schemas.microsoft.com/office/powerpoint/2010/main" val="1392106636"/>
              </p:ext>
            </p:extLst>
          </p:nvPr>
        </p:nvGraphicFramePr>
        <p:xfrm>
          <a:off x="1063427" y="1833091"/>
          <a:ext cx="1368425" cy="919162"/>
        </p:xfrm>
        <a:graphic>
          <a:graphicData uri="http://schemas.openxmlformats.org/presentationml/2006/ole">
            <mc:AlternateContent xmlns:mc="http://schemas.openxmlformats.org/markup-compatibility/2006">
              <mc:Choice xmlns:v="urn:schemas-microsoft-com:vml" Requires="v">
                <p:oleObj spid="_x0000_s2051" name="Equation" r:id="rId6" imgW="1714500" imgH="1257300" progId="Equation.DSMT4">
                  <p:embed/>
                </p:oleObj>
              </mc:Choice>
              <mc:Fallback>
                <p:oleObj name="Equation" r:id="rId6" imgW="1714500" imgH="1257300" progId="Equation.DSMT4">
                  <p:embed/>
                  <p:pic>
                    <p:nvPicPr>
                      <p:cNvPr id="10245"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3427" y="1833091"/>
                        <a:ext cx="1368425" cy="919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9" name="Object 9"/>
          <p:cNvGraphicFramePr>
            <a:graphicFrameLocks noChangeAspect="1"/>
          </p:cNvGraphicFramePr>
          <p:nvPr>
            <p:extLst>
              <p:ext uri="{D42A27DB-BD31-4B8C-83A1-F6EECF244321}">
                <p14:modId xmlns:p14="http://schemas.microsoft.com/office/powerpoint/2010/main" val="3093356381"/>
              </p:ext>
            </p:extLst>
          </p:nvPr>
        </p:nvGraphicFramePr>
        <p:xfrm>
          <a:off x="631627" y="2823691"/>
          <a:ext cx="1800225" cy="1022350"/>
        </p:xfrm>
        <a:graphic>
          <a:graphicData uri="http://schemas.openxmlformats.org/presentationml/2006/ole">
            <mc:AlternateContent xmlns:mc="http://schemas.openxmlformats.org/markup-compatibility/2006">
              <mc:Choice xmlns:v="urn:schemas-microsoft-com:vml" Requires="v">
                <p:oleObj spid="_x0000_s2052" name="Equation" r:id="rId8" imgW="2235200" imgH="1270000" progId="Equation.DSMT4">
                  <p:embed/>
                </p:oleObj>
              </mc:Choice>
              <mc:Fallback>
                <p:oleObj name="Equation" r:id="rId8" imgW="2235200" imgH="1270000" progId="Equation.DSMT4">
                  <p:embed/>
                  <p:pic>
                    <p:nvPicPr>
                      <p:cNvPr id="10249"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627" y="2823691"/>
                        <a:ext cx="1800225"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50" name="Object 10"/>
          <p:cNvGraphicFramePr>
            <a:graphicFrameLocks noChangeAspect="1"/>
          </p:cNvGraphicFramePr>
          <p:nvPr>
            <p:extLst>
              <p:ext uri="{D42A27DB-BD31-4B8C-83A1-F6EECF244321}">
                <p14:modId xmlns:p14="http://schemas.microsoft.com/office/powerpoint/2010/main" val="4261034253"/>
              </p:ext>
            </p:extLst>
          </p:nvPr>
        </p:nvGraphicFramePr>
        <p:xfrm>
          <a:off x="703064" y="4047653"/>
          <a:ext cx="1800225" cy="477838"/>
        </p:xfrm>
        <a:graphic>
          <a:graphicData uri="http://schemas.openxmlformats.org/presentationml/2006/ole">
            <mc:AlternateContent xmlns:mc="http://schemas.openxmlformats.org/markup-compatibility/2006">
              <mc:Choice xmlns:v="urn:schemas-microsoft-com:vml" Requires="v">
                <p:oleObj spid="_x0000_s2053" name="Equation" r:id="rId10" imgW="2057400" imgH="546100" progId="Equation.DSMT4">
                  <p:embed/>
                </p:oleObj>
              </mc:Choice>
              <mc:Fallback>
                <p:oleObj name="Equation" r:id="rId10" imgW="2057400" imgH="546100" progId="Equation.DSMT4">
                  <p:embed/>
                  <p:pic>
                    <p:nvPicPr>
                      <p:cNvPr id="1025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3064" y="4047653"/>
                        <a:ext cx="1800225"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51" name="Object 11"/>
          <p:cNvGraphicFramePr>
            <a:graphicFrameLocks noChangeAspect="1"/>
          </p:cNvGraphicFramePr>
          <p:nvPr>
            <p:extLst>
              <p:ext uri="{D42A27DB-BD31-4B8C-83A1-F6EECF244321}">
                <p14:modId xmlns:p14="http://schemas.microsoft.com/office/powerpoint/2010/main" val="3662435802"/>
              </p:ext>
            </p:extLst>
          </p:nvPr>
        </p:nvGraphicFramePr>
        <p:xfrm>
          <a:off x="1177727" y="4839816"/>
          <a:ext cx="965200" cy="533400"/>
        </p:xfrm>
        <a:graphic>
          <a:graphicData uri="http://schemas.openxmlformats.org/presentationml/2006/ole">
            <mc:AlternateContent xmlns:mc="http://schemas.openxmlformats.org/markup-compatibility/2006">
              <mc:Choice xmlns:v="urn:schemas-microsoft-com:vml" Requires="v">
                <p:oleObj spid="_x0000_s2054" name="Equation" r:id="rId12" imgW="965200" imgH="533400" progId="Equation.DSMT4">
                  <p:embed/>
                </p:oleObj>
              </mc:Choice>
              <mc:Fallback>
                <p:oleObj name="Equation" r:id="rId12" imgW="965200" imgH="533400" progId="Equation.DSMT4">
                  <p:embed/>
                  <p:pic>
                    <p:nvPicPr>
                      <p:cNvPr id="10251"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77727" y="4839816"/>
                        <a:ext cx="965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004357944"/>
              </p:ext>
            </p:extLst>
          </p:nvPr>
        </p:nvGraphicFramePr>
        <p:xfrm>
          <a:off x="3624585" y="1163216"/>
          <a:ext cx="1320800" cy="609600"/>
        </p:xfrm>
        <a:graphic>
          <a:graphicData uri="http://schemas.openxmlformats.org/presentationml/2006/ole">
            <mc:AlternateContent xmlns:mc="http://schemas.openxmlformats.org/markup-compatibility/2006">
              <mc:Choice xmlns:v="urn:schemas-microsoft-com:vml" Requires="v">
                <p:oleObj spid="_x0000_s2055" name="Equation" r:id="rId14" imgW="1320480" imgH="609480" progId="Equation.DSMT4">
                  <p:embed/>
                </p:oleObj>
              </mc:Choice>
              <mc:Fallback>
                <p:oleObj name="Equation" r:id="rId14" imgW="1320480" imgH="609480" progId="Equation.DSMT4">
                  <p:embed/>
                  <p:pic>
                    <p:nvPicPr>
                      <p:cNvPr id="2" name="Object 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24585" y="1163216"/>
                        <a:ext cx="13208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88536410"/>
              </p:ext>
            </p:extLst>
          </p:nvPr>
        </p:nvGraphicFramePr>
        <p:xfrm>
          <a:off x="6466284" y="1175916"/>
          <a:ext cx="1562100" cy="596900"/>
        </p:xfrm>
        <a:graphic>
          <a:graphicData uri="http://schemas.openxmlformats.org/presentationml/2006/ole">
            <mc:AlternateContent xmlns:mc="http://schemas.openxmlformats.org/markup-compatibility/2006">
              <mc:Choice xmlns:v="urn:schemas-microsoft-com:vml" Requires="v">
                <p:oleObj spid="_x0000_s2056" name="Equation" r:id="rId16" imgW="1562040" imgH="596880" progId="Equation.DSMT4">
                  <p:embed/>
                </p:oleObj>
              </mc:Choice>
              <mc:Fallback>
                <p:oleObj name="Equation" r:id="rId16" imgW="1562040" imgH="596880" progId="Equation.DSMT4">
                  <p:embed/>
                  <p:pic>
                    <p:nvPicPr>
                      <p:cNvPr id="3" name="Object 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466284" y="1175916"/>
                        <a:ext cx="15621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5">
            <a:extLst>
              <a:ext uri="{FF2B5EF4-FFF2-40B4-BE49-F238E27FC236}">
                <a16:creationId xmlns:a16="http://schemas.microsoft.com/office/drawing/2014/main" id="{6B11A357-E024-4CAF-9708-F60D2E2CEA6C}"/>
              </a:ext>
            </a:extLst>
          </p:cNvPr>
          <p:cNvGraphicFramePr>
            <a:graphicFrameLocks noChangeAspect="1"/>
          </p:cNvGraphicFramePr>
          <p:nvPr>
            <p:extLst>
              <p:ext uri="{D42A27DB-BD31-4B8C-83A1-F6EECF244321}">
                <p14:modId xmlns:p14="http://schemas.microsoft.com/office/powerpoint/2010/main" val="3075838067"/>
              </p:ext>
            </p:extLst>
          </p:nvPr>
        </p:nvGraphicFramePr>
        <p:xfrm>
          <a:off x="3746177" y="1717750"/>
          <a:ext cx="1185863" cy="919162"/>
        </p:xfrm>
        <a:graphic>
          <a:graphicData uri="http://schemas.openxmlformats.org/presentationml/2006/ole">
            <mc:AlternateContent xmlns:mc="http://schemas.openxmlformats.org/markup-compatibility/2006">
              <mc:Choice xmlns:v="urn:schemas-microsoft-com:vml" Requires="v">
                <p:oleObj spid="_x0000_s2057" name="Equation" r:id="rId18" imgW="1485720" imgH="1257120" progId="Equation.DSMT4">
                  <p:embed/>
                </p:oleObj>
              </mc:Choice>
              <mc:Fallback>
                <p:oleObj name="Equation" r:id="rId18" imgW="1485720" imgH="1257120" progId="Equation.DSMT4">
                  <p:embed/>
                  <p:pic>
                    <p:nvPicPr>
                      <p:cNvPr id="11" name="Object 5">
                        <a:extLst>
                          <a:ext uri="{FF2B5EF4-FFF2-40B4-BE49-F238E27FC236}">
                            <a16:creationId xmlns:a16="http://schemas.microsoft.com/office/drawing/2014/main" id="{6B11A357-E024-4CAF-9708-F60D2E2CEA6C}"/>
                          </a:ext>
                        </a:extLst>
                      </p:cNvPr>
                      <p:cNvPicPr>
                        <a:picLocks noChangeAspect="1" noChangeArrowheads="1"/>
                      </p:cNvPicPr>
                      <p:nvPr/>
                    </p:nvPicPr>
                    <p:blipFill>
                      <a:blip r:embed="rId19"/>
                      <a:srcRect/>
                      <a:stretch>
                        <a:fillRect/>
                      </a:stretch>
                    </p:blipFill>
                    <p:spPr bwMode="auto">
                      <a:xfrm>
                        <a:off x="3746177" y="1717750"/>
                        <a:ext cx="1185863" cy="919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9">
            <a:extLst>
              <a:ext uri="{FF2B5EF4-FFF2-40B4-BE49-F238E27FC236}">
                <a16:creationId xmlns:a16="http://schemas.microsoft.com/office/drawing/2014/main" id="{9B8FBF95-CDAA-44BF-A838-0B203303038C}"/>
              </a:ext>
            </a:extLst>
          </p:cNvPr>
          <p:cNvGraphicFramePr>
            <a:graphicFrameLocks noChangeAspect="1"/>
          </p:cNvGraphicFramePr>
          <p:nvPr>
            <p:extLst>
              <p:ext uri="{D42A27DB-BD31-4B8C-83A1-F6EECF244321}">
                <p14:modId xmlns:p14="http://schemas.microsoft.com/office/powerpoint/2010/main" val="1891607924"/>
              </p:ext>
            </p:extLst>
          </p:nvPr>
        </p:nvGraphicFramePr>
        <p:xfrm>
          <a:off x="3822377" y="2654375"/>
          <a:ext cx="1033462" cy="1022350"/>
        </p:xfrm>
        <a:graphic>
          <a:graphicData uri="http://schemas.openxmlformats.org/presentationml/2006/ole">
            <mc:AlternateContent xmlns:mc="http://schemas.openxmlformats.org/markup-compatibility/2006">
              <mc:Choice xmlns:v="urn:schemas-microsoft-com:vml" Requires="v">
                <p:oleObj spid="_x0000_s2058" name="Equation" r:id="rId20" imgW="1282680" imgH="1269720" progId="Equation.DSMT4">
                  <p:embed/>
                </p:oleObj>
              </mc:Choice>
              <mc:Fallback>
                <p:oleObj name="Equation" r:id="rId20" imgW="1282680" imgH="1269720" progId="Equation.DSMT4">
                  <p:embed/>
                  <p:pic>
                    <p:nvPicPr>
                      <p:cNvPr id="12" name="Object 9">
                        <a:extLst>
                          <a:ext uri="{FF2B5EF4-FFF2-40B4-BE49-F238E27FC236}">
                            <a16:creationId xmlns:a16="http://schemas.microsoft.com/office/drawing/2014/main" id="{9B8FBF95-CDAA-44BF-A838-0B203303038C}"/>
                          </a:ext>
                        </a:extLst>
                      </p:cNvPr>
                      <p:cNvPicPr>
                        <a:picLocks noChangeAspect="1" noChangeArrowheads="1"/>
                      </p:cNvPicPr>
                      <p:nvPr/>
                    </p:nvPicPr>
                    <p:blipFill>
                      <a:blip r:embed="rId21"/>
                      <a:srcRect/>
                      <a:stretch>
                        <a:fillRect/>
                      </a:stretch>
                    </p:blipFill>
                    <p:spPr bwMode="auto">
                      <a:xfrm>
                        <a:off x="3822377" y="2654375"/>
                        <a:ext cx="1033462"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1">
            <a:extLst>
              <a:ext uri="{FF2B5EF4-FFF2-40B4-BE49-F238E27FC236}">
                <a16:creationId xmlns:a16="http://schemas.microsoft.com/office/drawing/2014/main" id="{7BCF8CC1-2A60-4C96-8776-D8F8B767D3F2}"/>
              </a:ext>
            </a:extLst>
          </p:cNvPr>
          <p:cNvGraphicFramePr>
            <a:graphicFrameLocks noChangeAspect="1"/>
          </p:cNvGraphicFramePr>
          <p:nvPr>
            <p:extLst>
              <p:ext uri="{D42A27DB-BD31-4B8C-83A1-F6EECF244321}">
                <p14:modId xmlns:p14="http://schemas.microsoft.com/office/powerpoint/2010/main" val="547085916"/>
              </p:ext>
            </p:extLst>
          </p:nvPr>
        </p:nvGraphicFramePr>
        <p:xfrm>
          <a:off x="3851920" y="3789040"/>
          <a:ext cx="787400" cy="546100"/>
        </p:xfrm>
        <a:graphic>
          <a:graphicData uri="http://schemas.openxmlformats.org/presentationml/2006/ole">
            <mc:AlternateContent xmlns:mc="http://schemas.openxmlformats.org/markup-compatibility/2006">
              <mc:Choice xmlns:v="urn:schemas-microsoft-com:vml" Requires="v">
                <p:oleObj spid="_x0000_s2059" name="Equation" r:id="rId22" imgW="787320" imgH="545760" progId="Equation.DSMT4">
                  <p:embed/>
                </p:oleObj>
              </mc:Choice>
              <mc:Fallback>
                <p:oleObj name="Equation" r:id="rId22" imgW="787320" imgH="545760" progId="Equation.DSMT4">
                  <p:embed/>
                  <p:pic>
                    <p:nvPicPr>
                      <p:cNvPr id="13" name="Object 11">
                        <a:extLst>
                          <a:ext uri="{FF2B5EF4-FFF2-40B4-BE49-F238E27FC236}">
                            <a16:creationId xmlns:a16="http://schemas.microsoft.com/office/drawing/2014/main" id="{7BCF8CC1-2A60-4C96-8776-D8F8B767D3F2}"/>
                          </a:ext>
                        </a:extLst>
                      </p:cNvPr>
                      <p:cNvPicPr>
                        <a:picLocks noChangeAspect="1" noChangeArrowheads="1"/>
                      </p:cNvPicPr>
                      <p:nvPr/>
                    </p:nvPicPr>
                    <p:blipFill>
                      <a:blip r:embed="rId23"/>
                      <a:srcRect/>
                      <a:stretch>
                        <a:fillRect/>
                      </a:stretch>
                    </p:blipFill>
                    <p:spPr bwMode="auto">
                      <a:xfrm>
                        <a:off x="3851920" y="3789040"/>
                        <a:ext cx="7874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5">
            <a:extLst>
              <a:ext uri="{FF2B5EF4-FFF2-40B4-BE49-F238E27FC236}">
                <a16:creationId xmlns:a16="http://schemas.microsoft.com/office/drawing/2014/main" id="{5334FB0F-E202-44F6-AE39-3CAD059E8528}"/>
              </a:ext>
            </a:extLst>
          </p:cNvPr>
          <p:cNvGraphicFramePr>
            <a:graphicFrameLocks noChangeAspect="1"/>
          </p:cNvGraphicFramePr>
          <p:nvPr>
            <p:extLst>
              <p:ext uri="{D42A27DB-BD31-4B8C-83A1-F6EECF244321}">
                <p14:modId xmlns:p14="http://schemas.microsoft.com/office/powerpoint/2010/main" val="1858220081"/>
              </p:ext>
            </p:extLst>
          </p:nvPr>
        </p:nvGraphicFramePr>
        <p:xfrm>
          <a:off x="6725171" y="1790700"/>
          <a:ext cx="1519237" cy="909638"/>
        </p:xfrm>
        <a:graphic>
          <a:graphicData uri="http://schemas.openxmlformats.org/presentationml/2006/ole">
            <mc:AlternateContent xmlns:mc="http://schemas.openxmlformats.org/markup-compatibility/2006">
              <mc:Choice xmlns:v="urn:schemas-microsoft-com:vml" Requires="v">
                <p:oleObj spid="_x0000_s2060" name="Equation" r:id="rId24" imgW="1904760" imgH="1244520" progId="Equation.DSMT4">
                  <p:embed/>
                </p:oleObj>
              </mc:Choice>
              <mc:Fallback>
                <p:oleObj name="Equation" r:id="rId24" imgW="1904760" imgH="1244520" progId="Equation.DSMT4">
                  <p:embed/>
                  <p:pic>
                    <p:nvPicPr>
                      <p:cNvPr id="14" name="Object 5">
                        <a:extLst>
                          <a:ext uri="{FF2B5EF4-FFF2-40B4-BE49-F238E27FC236}">
                            <a16:creationId xmlns:a16="http://schemas.microsoft.com/office/drawing/2014/main" id="{5334FB0F-E202-44F6-AE39-3CAD059E8528}"/>
                          </a:ext>
                        </a:extLst>
                      </p:cNvPr>
                      <p:cNvPicPr>
                        <a:picLocks noChangeAspect="1" noChangeArrowheads="1"/>
                      </p:cNvPicPr>
                      <p:nvPr/>
                    </p:nvPicPr>
                    <p:blipFill>
                      <a:blip r:embed="rId25"/>
                      <a:srcRect/>
                      <a:stretch>
                        <a:fillRect/>
                      </a:stretch>
                    </p:blipFill>
                    <p:spPr bwMode="auto">
                      <a:xfrm>
                        <a:off x="6725171" y="1790700"/>
                        <a:ext cx="1519237" cy="909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9">
            <a:extLst>
              <a:ext uri="{FF2B5EF4-FFF2-40B4-BE49-F238E27FC236}">
                <a16:creationId xmlns:a16="http://schemas.microsoft.com/office/drawing/2014/main" id="{EE7F2F70-CA60-444D-8096-90D492B7C20C}"/>
              </a:ext>
            </a:extLst>
          </p:cNvPr>
          <p:cNvGraphicFramePr>
            <a:graphicFrameLocks noChangeAspect="1"/>
          </p:cNvGraphicFramePr>
          <p:nvPr>
            <p:extLst>
              <p:ext uri="{D42A27DB-BD31-4B8C-83A1-F6EECF244321}">
                <p14:modId xmlns:p14="http://schemas.microsoft.com/office/powerpoint/2010/main" val="828429429"/>
              </p:ext>
            </p:extLst>
          </p:nvPr>
        </p:nvGraphicFramePr>
        <p:xfrm>
          <a:off x="7108329" y="2795588"/>
          <a:ext cx="1208087" cy="1012825"/>
        </p:xfrm>
        <a:graphic>
          <a:graphicData uri="http://schemas.openxmlformats.org/presentationml/2006/ole">
            <mc:AlternateContent xmlns:mc="http://schemas.openxmlformats.org/markup-compatibility/2006">
              <mc:Choice xmlns:v="urn:schemas-microsoft-com:vml" Requires="v">
                <p:oleObj spid="_x0000_s2061" name="Equation" r:id="rId26" imgW="1498320" imgH="1257120" progId="Equation.DSMT4">
                  <p:embed/>
                </p:oleObj>
              </mc:Choice>
              <mc:Fallback>
                <p:oleObj name="Equation" r:id="rId26" imgW="1498320" imgH="1257120" progId="Equation.DSMT4">
                  <p:embed/>
                  <p:pic>
                    <p:nvPicPr>
                      <p:cNvPr id="15" name="Object 9">
                        <a:extLst>
                          <a:ext uri="{FF2B5EF4-FFF2-40B4-BE49-F238E27FC236}">
                            <a16:creationId xmlns:a16="http://schemas.microsoft.com/office/drawing/2014/main" id="{EE7F2F70-CA60-444D-8096-90D492B7C20C}"/>
                          </a:ext>
                        </a:extLst>
                      </p:cNvPr>
                      <p:cNvPicPr>
                        <a:picLocks noChangeAspect="1" noChangeArrowheads="1"/>
                      </p:cNvPicPr>
                      <p:nvPr/>
                    </p:nvPicPr>
                    <p:blipFill>
                      <a:blip r:embed="rId27"/>
                      <a:srcRect/>
                      <a:stretch>
                        <a:fillRect/>
                      </a:stretch>
                    </p:blipFill>
                    <p:spPr bwMode="auto">
                      <a:xfrm>
                        <a:off x="7108329" y="2795588"/>
                        <a:ext cx="1208087" cy="101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1">
            <a:extLst>
              <a:ext uri="{FF2B5EF4-FFF2-40B4-BE49-F238E27FC236}">
                <a16:creationId xmlns:a16="http://schemas.microsoft.com/office/drawing/2014/main" id="{FD838E17-F0EA-40DB-9D01-85B504ACCE73}"/>
              </a:ext>
            </a:extLst>
          </p:cNvPr>
          <p:cNvGraphicFramePr>
            <a:graphicFrameLocks noChangeAspect="1"/>
          </p:cNvGraphicFramePr>
          <p:nvPr>
            <p:extLst>
              <p:ext uri="{D42A27DB-BD31-4B8C-83A1-F6EECF244321}">
                <p14:modId xmlns:p14="http://schemas.microsoft.com/office/powerpoint/2010/main" val="4273889164"/>
              </p:ext>
            </p:extLst>
          </p:nvPr>
        </p:nvGraphicFramePr>
        <p:xfrm>
          <a:off x="7092280" y="4005064"/>
          <a:ext cx="990600" cy="533400"/>
        </p:xfrm>
        <a:graphic>
          <a:graphicData uri="http://schemas.openxmlformats.org/presentationml/2006/ole">
            <mc:AlternateContent xmlns:mc="http://schemas.openxmlformats.org/markup-compatibility/2006">
              <mc:Choice xmlns:v="urn:schemas-microsoft-com:vml" Requires="v">
                <p:oleObj spid="_x0000_s2062" name="Equation" r:id="rId28" imgW="990360" imgH="533160" progId="Equation.DSMT4">
                  <p:embed/>
                </p:oleObj>
              </mc:Choice>
              <mc:Fallback>
                <p:oleObj name="Equation" r:id="rId28" imgW="990360" imgH="533160" progId="Equation.DSMT4">
                  <p:embed/>
                  <p:pic>
                    <p:nvPicPr>
                      <p:cNvPr id="16" name="Object 11">
                        <a:extLst>
                          <a:ext uri="{FF2B5EF4-FFF2-40B4-BE49-F238E27FC236}">
                            <a16:creationId xmlns:a16="http://schemas.microsoft.com/office/drawing/2014/main" id="{FD838E17-F0EA-40DB-9D01-85B504ACCE73}"/>
                          </a:ext>
                        </a:extLst>
                      </p:cNvPr>
                      <p:cNvPicPr>
                        <a:picLocks noChangeAspect="1" noChangeArrowheads="1"/>
                      </p:cNvPicPr>
                      <p:nvPr/>
                    </p:nvPicPr>
                    <p:blipFill>
                      <a:blip r:embed="rId29"/>
                      <a:srcRect/>
                      <a:stretch>
                        <a:fillRect/>
                      </a:stretch>
                    </p:blipFill>
                    <p:spPr bwMode="auto">
                      <a:xfrm>
                        <a:off x="7092280" y="4005064"/>
                        <a:ext cx="990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81485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linds(horizontal)">
                                      <p:cBhvr>
                                        <p:cTn id="7" dur="5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12" dur="5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0245"/>
                                        </p:tgtEl>
                                        <p:attrNameLst>
                                          <p:attrName>style.visibility</p:attrName>
                                        </p:attrNameLst>
                                      </p:cBhvr>
                                      <p:to>
                                        <p:strVal val="visible"/>
                                      </p:to>
                                    </p:set>
                                    <p:animEffect transition="in" filter="blinds(horizontal)">
                                      <p:cBhvr>
                                        <p:cTn id="17" dur="500"/>
                                        <p:tgtEl>
                                          <p:spTgt spid="102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0249"/>
                                        </p:tgtEl>
                                        <p:attrNameLst>
                                          <p:attrName>style.visibility</p:attrName>
                                        </p:attrNameLst>
                                      </p:cBhvr>
                                      <p:to>
                                        <p:strVal val="visible"/>
                                      </p:to>
                                    </p:set>
                                    <p:animEffect transition="in" filter="blinds(horizontal)">
                                      <p:cBhvr>
                                        <p:cTn id="22" dur="500"/>
                                        <p:tgtEl>
                                          <p:spTgt spid="102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27" dur="500"/>
                                        <p:tgtEl>
                                          <p:spTgt spid="1024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0250"/>
                                        </p:tgtEl>
                                        <p:attrNameLst>
                                          <p:attrName>style.visibility</p:attrName>
                                        </p:attrNameLst>
                                      </p:cBhvr>
                                      <p:to>
                                        <p:strVal val="visible"/>
                                      </p:to>
                                    </p:set>
                                    <p:animEffect transition="in" filter="blinds(horizontal)">
                                      <p:cBhvr>
                                        <p:cTn id="32" dur="500"/>
                                        <p:tgtEl>
                                          <p:spTgt spid="102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37" dur="500"/>
                                        <p:tgtEl>
                                          <p:spTgt spid="10243">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0251"/>
                                        </p:tgtEl>
                                        <p:attrNameLst>
                                          <p:attrName>style.visibility</p:attrName>
                                        </p:attrNameLst>
                                      </p:cBhvr>
                                      <p:to>
                                        <p:strVal val="visible"/>
                                      </p:to>
                                    </p:set>
                                    <p:animEffect transition="in" filter="blinds(horizontal)">
                                      <p:cBhvr>
                                        <p:cTn id="42" dur="500"/>
                                        <p:tgtEl>
                                          <p:spTgt spid="1025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500"/>
                                        <p:tgtEl>
                                          <p:spTgt spid="10243">
                                            <p:txEl>
                                              <p:pRg st="0" end="0"/>
                                            </p:txEl>
                                          </p:spTgt>
                                        </p:tgtEl>
                                      </p:cBhvr>
                                    </p:animEffect>
                                    <p:set>
                                      <p:cBhvr>
                                        <p:cTn id="47" dur="1" fill="hold">
                                          <p:stCondLst>
                                            <p:cond delay="499"/>
                                          </p:stCondLst>
                                        </p:cTn>
                                        <p:tgtEl>
                                          <p:spTgt spid="10243">
                                            <p:txEl>
                                              <p:pRg st="0" end="0"/>
                                            </p:txEl>
                                          </p:spTgt>
                                        </p:tgtEl>
                                        <p:attrNameLst>
                                          <p:attrName>style.visibility</p:attrName>
                                        </p:attrNameLst>
                                      </p:cBhvr>
                                      <p:to>
                                        <p:strVal val="hidden"/>
                                      </p:to>
                                    </p:set>
                                  </p:childTnLst>
                                </p:cTn>
                              </p:par>
                              <p:par>
                                <p:cTn id="48" presetID="10" presetClass="exit" presetSubtype="0" fill="hold" grpId="0" nodeType="withEffect">
                                  <p:stCondLst>
                                    <p:cond delay="0"/>
                                  </p:stCondLst>
                                  <p:childTnLst>
                                    <p:animEffect transition="out" filter="fade">
                                      <p:cBhvr>
                                        <p:cTn id="49" dur="500"/>
                                        <p:tgtEl>
                                          <p:spTgt spid="10243">
                                            <p:txEl>
                                              <p:pRg st="1" end="1"/>
                                            </p:txEl>
                                          </p:spTgt>
                                        </p:tgtEl>
                                      </p:cBhvr>
                                    </p:animEffect>
                                    <p:set>
                                      <p:cBhvr>
                                        <p:cTn id="50" dur="1" fill="hold">
                                          <p:stCondLst>
                                            <p:cond delay="499"/>
                                          </p:stCondLst>
                                        </p:cTn>
                                        <p:tgtEl>
                                          <p:spTgt spid="10243">
                                            <p:txEl>
                                              <p:pRg st="1" end="1"/>
                                            </p:txEl>
                                          </p:spTgt>
                                        </p:tgtEl>
                                        <p:attrNameLst>
                                          <p:attrName>style.visibility</p:attrName>
                                        </p:attrNameLst>
                                      </p:cBhvr>
                                      <p:to>
                                        <p:strVal val="hidden"/>
                                      </p:to>
                                    </p:set>
                                  </p:childTnLst>
                                </p:cTn>
                              </p:par>
                              <p:par>
                                <p:cTn id="51" presetID="10" presetClass="exit" presetSubtype="0" fill="hold" grpId="0" nodeType="withEffect">
                                  <p:stCondLst>
                                    <p:cond delay="0"/>
                                  </p:stCondLst>
                                  <p:childTnLst>
                                    <p:animEffect transition="out" filter="fade">
                                      <p:cBhvr>
                                        <p:cTn id="52" dur="500"/>
                                        <p:tgtEl>
                                          <p:spTgt spid="10243">
                                            <p:txEl>
                                              <p:pRg st="2" end="2"/>
                                            </p:txEl>
                                          </p:spTgt>
                                        </p:tgtEl>
                                      </p:cBhvr>
                                    </p:animEffect>
                                    <p:set>
                                      <p:cBhvr>
                                        <p:cTn id="53" dur="1" fill="hold">
                                          <p:stCondLst>
                                            <p:cond delay="499"/>
                                          </p:stCondLst>
                                        </p:cTn>
                                        <p:tgtEl>
                                          <p:spTgt spid="10243">
                                            <p:txEl>
                                              <p:pRg st="2" end="2"/>
                                            </p:txEl>
                                          </p:spTgt>
                                        </p:tgtEl>
                                        <p:attrNameLst>
                                          <p:attrName>style.visibility</p:attrName>
                                        </p:attrNameLst>
                                      </p:cBhvr>
                                      <p:to>
                                        <p:strVal val="hidden"/>
                                      </p:to>
                                    </p:se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fade">
                                      <p:cBhvr>
                                        <p:cTn id="57" dur="500"/>
                                        <p:tgtEl>
                                          <p:spTgt spid="2"/>
                                        </p:tgtEl>
                                      </p:cBhvr>
                                    </p:animEffect>
                                  </p:childTnLst>
                                </p:cTn>
                              </p:par>
                              <p:par>
                                <p:cTn id="58" presetID="10" presetClass="entr" presetSubtype="0" fill="hold"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500"/>
                                        <p:tgtEl>
                                          <p:spTgt spid="3"/>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blinds(horizontal)">
                                      <p:cBhvr>
                                        <p:cTn id="65" dur="5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blinds(horizontal)">
                                      <p:cBhvr>
                                        <p:cTn id="70" dur="500"/>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blinds(horizontal)">
                                      <p:cBhvr>
                                        <p:cTn id="75" dur="500"/>
                                        <p:tgtEl>
                                          <p:spTgt spid="13"/>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blinds(horizontal)">
                                      <p:cBhvr>
                                        <p:cTn id="80" dur="500"/>
                                        <p:tgtEl>
                                          <p:spTgt spid="14"/>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nodeType="click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blinds(horizontal)">
                                      <p:cBhvr>
                                        <p:cTn id="85" dur="500"/>
                                        <p:tgtEl>
                                          <p:spTgt spid="15"/>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nodeType="clickEffect">
                                  <p:stCondLst>
                                    <p:cond delay="0"/>
                                  </p:stCondLst>
                                  <p:childTnLst>
                                    <p:set>
                                      <p:cBhvr>
                                        <p:cTn id="89" dur="1" fill="hold">
                                          <p:stCondLst>
                                            <p:cond delay="0"/>
                                          </p:stCondLst>
                                        </p:cTn>
                                        <p:tgtEl>
                                          <p:spTgt spid="16"/>
                                        </p:tgtEl>
                                        <p:attrNameLst>
                                          <p:attrName>style.visibility</p:attrName>
                                        </p:attrNameLst>
                                      </p:cBhvr>
                                      <p:to>
                                        <p:strVal val="visible"/>
                                      </p:to>
                                    </p:set>
                                    <p:animEffect transition="in" filter="blinds(horizontal)">
                                      <p:cBhvr>
                                        <p:cTn id="9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7467600" cy="634082"/>
          </a:xfrm>
        </p:spPr>
        <p:txBody>
          <a:bodyPr/>
          <a:lstStyle/>
          <a:p>
            <a:r>
              <a:rPr lang="en-CA" dirty="0"/>
              <a:t>Simplifying Cubic Roots</a:t>
            </a:r>
          </a:p>
        </p:txBody>
      </p:sp>
      <p:sp>
        <p:nvSpPr>
          <p:cNvPr id="22531" name="Rectangle 3"/>
          <p:cNvSpPr>
            <a:spLocks noGrp="1" noChangeArrowheads="1"/>
          </p:cNvSpPr>
          <p:nvPr>
            <p:ph type="body" idx="1"/>
          </p:nvPr>
        </p:nvSpPr>
        <p:spPr>
          <a:xfrm>
            <a:off x="2837830" y="2053357"/>
            <a:ext cx="5262562" cy="2167731"/>
          </a:xfrm>
        </p:spPr>
        <p:txBody>
          <a:bodyPr/>
          <a:lstStyle/>
          <a:p>
            <a:r>
              <a:rPr lang="en-CA" dirty="0"/>
              <a:t>Find 2 numbers that multiply to 81 and involves a perfect cube</a:t>
            </a:r>
          </a:p>
          <a:p>
            <a:r>
              <a:rPr lang="en-CA" dirty="0"/>
              <a:t>Cube root the perfect cube to eliminate the radical sign</a:t>
            </a:r>
          </a:p>
          <a:p>
            <a:r>
              <a:rPr lang="en-CA" dirty="0"/>
              <a:t>Multiply</a:t>
            </a:r>
          </a:p>
          <a:p>
            <a:endParaRPr lang="en-CA" dirty="0"/>
          </a:p>
        </p:txBody>
      </p:sp>
      <p:graphicFrame>
        <p:nvGraphicFramePr>
          <p:cNvPr id="22532" name="Object 4"/>
          <p:cNvGraphicFramePr>
            <a:graphicFrameLocks noChangeAspect="1"/>
          </p:cNvGraphicFramePr>
          <p:nvPr>
            <p:extLst>
              <p:ext uri="{D42A27DB-BD31-4B8C-83A1-F6EECF244321}">
                <p14:modId xmlns:p14="http://schemas.microsoft.com/office/powerpoint/2010/main" val="1581578861"/>
              </p:ext>
            </p:extLst>
          </p:nvPr>
        </p:nvGraphicFramePr>
        <p:xfrm>
          <a:off x="215280" y="1916832"/>
          <a:ext cx="1409700" cy="596900"/>
        </p:xfrm>
        <a:graphic>
          <a:graphicData uri="http://schemas.openxmlformats.org/presentationml/2006/ole">
            <mc:AlternateContent xmlns:mc="http://schemas.openxmlformats.org/markup-compatibility/2006">
              <mc:Choice xmlns:v="urn:schemas-microsoft-com:vml" Requires="v">
                <p:oleObj spid="_x0000_s3074" name="Equation" r:id="rId4" imgW="1409700" imgH="596900" progId="Equation.DSMT4">
                  <p:embed/>
                </p:oleObj>
              </mc:Choice>
              <mc:Fallback>
                <p:oleObj name="Equation" r:id="rId4" imgW="1409700" imgH="596900" progId="Equation.DSMT4">
                  <p:embed/>
                  <p:pic>
                    <p:nvPicPr>
                      <p:cNvPr id="22532"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280" y="1916832"/>
                        <a:ext cx="14097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5"/>
          <p:cNvGraphicFramePr>
            <a:graphicFrameLocks noChangeAspect="1"/>
          </p:cNvGraphicFramePr>
          <p:nvPr>
            <p:extLst>
              <p:ext uri="{D42A27DB-BD31-4B8C-83A1-F6EECF244321}">
                <p14:modId xmlns:p14="http://schemas.microsoft.com/office/powerpoint/2010/main" val="3525726981"/>
              </p:ext>
            </p:extLst>
          </p:nvPr>
        </p:nvGraphicFramePr>
        <p:xfrm>
          <a:off x="610567" y="2581995"/>
          <a:ext cx="1357313" cy="919162"/>
        </p:xfrm>
        <a:graphic>
          <a:graphicData uri="http://schemas.openxmlformats.org/presentationml/2006/ole">
            <mc:AlternateContent xmlns:mc="http://schemas.openxmlformats.org/markup-compatibility/2006">
              <mc:Choice xmlns:v="urn:schemas-microsoft-com:vml" Requires="v">
                <p:oleObj spid="_x0000_s3075" name="Equation" r:id="rId6" imgW="1701800" imgH="1257300" progId="Equation.DSMT4">
                  <p:embed/>
                </p:oleObj>
              </mc:Choice>
              <mc:Fallback>
                <p:oleObj name="Equation" r:id="rId6" imgW="1701800" imgH="1257300" progId="Equation.DSMT4">
                  <p:embed/>
                  <p:pic>
                    <p:nvPicPr>
                      <p:cNvPr id="22533"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0567" y="2581995"/>
                        <a:ext cx="1357313" cy="919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6"/>
          <p:cNvGraphicFramePr>
            <a:graphicFrameLocks noChangeAspect="1"/>
          </p:cNvGraphicFramePr>
          <p:nvPr>
            <p:extLst>
              <p:ext uri="{D42A27DB-BD31-4B8C-83A1-F6EECF244321}">
                <p14:modId xmlns:p14="http://schemas.microsoft.com/office/powerpoint/2010/main" val="720626333"/>
              </p:ext>
            </p:extLst>
          </p:nvPr>
        </p:nvGraphicFramePr>
        <p:xfrm>
          <a:off x="404192" y="3572595"/>
          <a:ext cx="1339850" cy="1022350"/>
        </p:xfrm>
        <a:graphic>
          <a:graphicData uri="http://schemas.openxmlformats.org/presentationml/2006/ole">
            <mc:AlternateContent xmlns:mc="http://schemas.openxmlformats.org/markup-compatibility/2006">
              <mc:Choice xmlns:v="urn:schemas-microsoft-com:vml" Requires="v">
                <p:oleObj spid="_x0000_s3076" name="Equation" r:id="rId8" imgW="1663700" imgH="1270000" progId="Equation.DSMT4">
                  <p:embed/>
                </p:oleObj>
              </mc:Choice>
              <mc:Fallback>
                <p:oleObj name="Equation" r:id="rId8" imgW="1663700" imgH="1270000" progId="Equation.DSMT4">
                  <p:embed/>
                  <p:pic>
                    <p:nvPicPr>
                      <p:cNvPr id="22534"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4192" y="3572595"/>
                        <a:ext cx="1339850"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6" name="Object 8"/>
          <p:cNvGraphicFramePr>
            <a:graphicFrameLocks noChangeAspect="1"/>
          </p:cNvGraphicFramePr>
          <p:nvPr>
            <p:extLst>
              <p:ext uri="{D42A27DB-BD31-4B8C-83A1-F6EECF244321}">
                <p14:modId xmlns:p14="http://schemas.microsoft.com/office/powerpoint/2010/main" val="3765726512"/>
              </p:ext>
            </p:extLst>
          </p:nvPr>
        </p:nvGraphicFramePr>
        <p:xfrm>
          <a:off x="850280" y="4863232"/>
          <a:ext cx="762000" cy="546100"/>
        </p:xfrm>
        <a:graphic>
          <a:graphicData uri="http://schemas.openxmlformats.org/presentationml/2006/ole">
            <mc:AlternateContent xmlns:mc="http://schemas.openxmlformats.org/markup-compatibility/2006">
              <mc:Choice xmlns:v="urn:schemas-microsoft-com:vml" Requires="v">
                <p:oleObj spid="_x0000_s3077" name="Equation" r:id="rId10" imgW="761669" imgH="545863" progId="Equation.DSMT4">
                  <p:embed/>
                </p:oleObj>
              </mc:Choice>
              <mc:Fallback>
                <p:oleObj name="Equation" r:id="rId10" imgW="761669" imgH="545863" progId="Equation.DSMT4">
                  <p:embed/>
                  <p:pic>
                    <p:nvPicPr>
                      <p:cNvPr id="22536"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50280" y="4863232"/>
                        <a:ext cx="7620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3"/>
          <p:cNvSpPr txBox="1">
            <a:spLocks noChangeArrowheads="1"/>
          </p:cNvSpPr>
          <p:nvPr/>
        </p:nvSpPr>
        <p:spPr>
          <a:xfrm>
            <a:off x="179512" y="980728"/>
            <a:ext cx="7848872" cy="936104"/>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buFont typeface="Wingdings" pitchFamily="2" charset="2"/>
              <a:buNone/>
            </a:pPr>
            <a:r>
              <a:rPr lang="en-CA" dirty="0"/>
              <a:t>When simplifying cubic roots to Mixed Radicals, use perfect cubes:</a:t>
            </a:r>
          </a:p>
        </p:txBody>
      </p:sp>
      <p:graphicFrame>
        <p:nvGraphicFramePr>
          <p:cNvPr id="2" name="Object 1"/>
          <p:cNvGraphicFramePr>
            <a:graphicFrameLocks noChangeAspect="1"/>
          </p:cNvGraphicFramePr>
          <p:nvPr>
            <p:extLst>
              <p:ext uri="{D42A27DB-BD31-4B8C-83A1-F6EECF244321}">
                <p14:modId xmlns:p14="http://schemas.microsoft.com/office/powerpoint/2010/main" val="2182967858"/>
              </p:ext>
            </p:extLst>
          </p:nvPr>
        </p:nvGraphicFramePr>
        <p:xfrm>
          <a:off x="3203848" y="1450727"/>
          <a:ext cx="1498600" cy="609600"/>
        </p:xfrm>
        <a:graphic>
          <a:graphicData uri="http://schemas.openxmlformats.org/presentationml/2006/ole">
            <mc:AlternateContent xmlns:mc="http://schemas.openxmlformats.org/markup-compatibility/2006">
              <mc:Choice xmlns:v="urn:schemas-microsoft-com:vml" Requires="v">
                <p:oleObj spid="_x0000_s3078" name="Equation" r:id="rId12" imgW="1498320" imgH="609480" progId="Equation.DSMT4">
                  <p:embed/>
                </p:oleObj>
              </mc:Choice>
              <mc:Fallback>
                <p:oleObj name="Equation" r:id="rId12" imgW="1498320" imgH="609480" progId="Equation.DSMT4">
                  <p:embed/>
                  <p:pic>
                    <p:nvPicPr>
                      <p:cNvPr id="2" name="Object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3848" y="1450727"/>
                        <a:ext cx="14986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365197925"/>
              </p:ext>
            </p:extLst>
          </p:nvPr>
        </p:nvGraphicFramePr>
        <p:xfrm>
          <a:off x="6523533" y="1463948"/>
          <a:ext cx="1524000" cy="596900"/>
        </p:xfrm>
        <a:graphic>
          <a:graphicData uri="http://schemas.openxmlformats.org/presentationml/2006/ole">
            <mc:AlternateContent xmlns:mc="http://schemas.openxmlformats.org/markup-compatibility/2006">
              <mc:Choice xmlns:v="urn:schemas-microsoft-com:vml" Requires="v">
                <p:oleObj spid="_x0000_s3079" name="Equation" r:id="rId14" imgW="1523880" imgH="596880" progId="Equation.DSMT4">
                  <p:embed/>
                </p:oleObj>
              </mc:Choice>
              <mc:Fallback>
                <p:oleObj name="Equation" r:id="rId14" imgW="1523880" imgH="596880" progId="Equation.DSMT4">
                  <p:embed/>
                  <p:pic>
                    <p:nvPicPr>
                      <p:cNvPr id="3" name="Object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23533" y="1463948"/>
                        <a:ext cx="15240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5">
            <a:extLst>
              <a:ext uri="{FF2B5EF4-FFF2-40B4-BE49-F238E27FC236}">
                <a16:creationId xmlns:a16="http://schemas.microsoft.com/office/drawing/2014/main" id="{8D69A0F8-9DDD-4B1C-9DEA-BA6E47FB78CB}"/>
              </a:ext>
            </a:extLst>
          </p:cNvPr>
          <p:cNvGraphicFramePr>
            <a:graphicFrameLocks noChangeAspect="1"/>
          </p:cNvGraphicFramePr>
          <p:nvPr>
            <p:extLst>
              <p:ext uri="{D42A27DB-BD31-4B8C-83A1-F6EECF244321}">
                <p14:modId xmlns:p14="http://schemas.microsoft.com/office/powerpoint/2010/main" val="3593311626"/>
              </p:ext>
            </p:extLst>
          </p:nvPr>
        </p:nvGraphicFramePr>
        <p:xfrm>
          <a:off x="3421063" y="2046288"/>
          <a:ext cx="1366837" cy="919162"/>
        </p:xfrm>
        <a:graphic>
          <a:graphicData uri="http://schemas.openxmlformats.org/presentationml/2006/ole">
            <mc:AlternateContent xmlns:mc="http://schemas.openxmlformats.org/markup-compatibility/2006">
              <mc:Choice xmlns:v="urn:schemas-microsoft-com:vml" Requires="v">
                <p:oleObj spid="_x0000_s3080" name="Equation" r:id="rId16" imgW="1714320" imgH="1257120" progId="Equation.DSMT4">
                  <p:embed/>
                </p:oleObj>
              </mc:Choice>
              <mc:Fallback>
                <p:oleObj name="Equation" r:id="rId16" imgW="1714320" imgH="1257120" progId="Equation.DSMT4">
                  <p:embed/>
                  <p:pic>
                    <p:nvPicPr>
                      <p:cNvPr id="11" name="Object 5">
                        <a:extLst>
                          <a:ext uri="{FF2B5EF4-FFF2-40B4-BE49-F238E27FC236}">
                            <a16:creationId xmlns:a16="http://schemas.microsoft.com/office/drawing/2014/main" id="{8D69A0F8-9DDD-4B1C-9DEA-BA6E47FB78CB}"/>
                          </a:ext>
                        </a:extLst>
                      </p:cNvPr>
                      <p:cNvPicPr>
                        <a:picLocks noChangeAspect="1" noChangeArrowheads="1"/>
                      </p:cNvPicPr>
                      <p:nvPr/>
                    </p:nvPicPr>
                    <p:blipFill>
                      <a:blip r:embed="rId17"/>
                      <a:srcRect/>
                      <a:stretch>
                        <a:fillRect/>
                      </a:stretch>
                    </p:blipFill>
                    <p:spPr bwMode="auto">
                      <a:xfrm>
                        <a:off x="3421063" y="2046288"/>
                        <a:ext cx="1366837" cy="919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6">
            <a:extLst>
              <a:ext uri="{FF2B5EF4-FFF2-40B4-BE49-F238E27FC236}">
                <a16:creationId xmlns:a16="http://schemas.microsoft.com/office/drawing/2014/main" id="{890C99B4-DC77-42C6-B6CB-F289392097DC}"/>
              </a:ext>
            </a:extLst>
          </p:cNvPr>
          <p:cNvGraphicFramePr>
            <a:graphicFrameLocks noChangeAspect="1"/>
          </p:cNvGraphicFramePr>
          <p:nvPr>
            <p:extLst>
              <p:ext uri="{D42A27DB-BD31-4B8C-83A1-F6EECF244321}">
                <p14:modId xmlns:p14="http://schemas.microsoft.com/office/powerpoint/2010/main" val="4149245236"/>
              </p:ext>
            </p:extLst>
          </p:nvPr>
        </p:nvGraphicFramePr>
        <p:xfrm>
          <a:off x="3273425" y="3141663"/>
          <a:ext cx="1358900" cy="1012825"/>
        </p:xfrm>
        <a:graphic>
          <a:graphicData uri="http://schemas.openxmlformats.org/presentationml/2006/ole">
            <mc:AlternateContent xmlns:mc="http://schemas.openxmlformats.org/markup-compatibility/2006">
              <mc:Choice xmlns:v="urn:schemas-microsoft-com:vml" Requires="v">
                <p:oleObj spid="_x0000_s3081" name="Equation" r:id="rId18" imgW="1688760" imgH="1257120" progId="Equation.DSMT4">
                  <p:embed/>
                </p:oleObj>
              </mc:Choice>
              <mc:Fallback>
                <p:oleObj name="Equation" r:id="rId18" imgW="1688760" imgH="1257120" progId="Equation.DSMT4">
                  <p:embed/>
                  <p:pic>
                    <p:nvPicPr>
                      <p:cNvPr id="13" name="Object 6">
                        <a:extLst>
                          <a:ext uri="{FF2B5EF4-FFF2-40B4-BE49-F238E27FC236}">
                            <a16:creationId xmlns:a16="http://schemas.microsoft.com/office/drawing/2014/main" id="{890C99B4-DC77-42C6-B6CB-F289392097DC}"/>
                          </a:ext>
                        </a:extLst>
                      </p:cNvPr>
                      <p:cNvPicPr>
                        <a:picLocks noChangeAspect="1" noChangeArrowheads="1"/>
                      </p:cNvPicPr>
                      <p:nvPr/>
                    </p:nvPicPr>
                    <p:blipFill>
                      <a:blip r:embed="rId19"/>
                      <a:srcRect/>
                      <a:stretch>
                        <a:fillRect/>
                      </a:stretch>
                    </p:blipFill>
                    <p:spPr bwMode="auto">
                      <a:xfrm>
                        <a:off x="3273425" y="3141663"/>
                        <a:ext cx="1358900" cy="101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8">
            <a:extLst>
              <a:ext uri="{FF2B5EF4-FFF2-40B4-BE49-F238E27FC236}">
                <a16:creationId xmlns:a16="http://schemas.microsoft.com/office/drawing/2014/main" id="{7A89ED9E-1E1A-41C6-A45D-DEED805C942B}"/>
              </a:ext>
            </a:extLst>
          </p:cNvPr>
          <p:cNvGraphicFramePr>
            <a:graphicFrameLocks noChangeAspect="1"/>
          </p:cNvGraphicFramePr>
          <p:nvPr>
            <p:extLst>
              <p:ext uri="{D42A27DB-BD31-4B8C-83A1-F6EECF244321}">
                <p14:modId xmlns:p14="http://schemas.microsoft.com/office/powerpoint/2010/main" val="3958973414"/>
              </p:ext>
            </p:extLst>
          </p:nvPr>
        </p:nvGraphicFramePr>
        <p:xfrm>
          <a:off x="3609975" y="4392613"/>
          <a:ext cx="812800" cy="533400"/>
        </p:xfrm>
        <a:graphic>
          <a:graphicData uri="http://schemas.openxmlformats.org/presentationml/2006/ole">
            <mc:AlternateContent xmlns:mc="http://schemas.openxmlformats.org/markup-compatibility/2006">
              <mc:Choice xmlns:v="urn:schemas-microsoft-com:vml" Requires="v">
                <p:oleObj spid="_x0000_s3082" name="Equation" r:id="rId20" imgW="812520" imgH="533160" progId="Equation.DSMT4">
                  <p:embed/>
                </p:oleObj>
              </mc:Choice>
              <mc:Fallback>
                <p:oleObj name="Equation" r:id="rId20" imgW="812520" imgH="533160" progId="Equation.DSMT4">
                  <p:embed/>
                  <p:pic>
                    <p:nvPicPr>
                      <p:cNvPr id="14" name="Object 8">
                        <a:extLst>
                          <a:ext uri="{FF2B5EF4-FFF2-40B4-BE49-F238E27FC236}">
                            <a16:creationId xmlns:a16="http://schemas.microsoft.com/office/drawing/2014/main" id="{7A89ED9E-1E1A-41C6-A45D-DEED805C942B}"/>
                          </a:ext>
                        </a:extLst>
                      </p:cNvPr>
                      <p:cNvPicPr>
                        <a:picLocks noChangeAspect="1" noChangeArrowheads="1"/>
                      </p:cNvPicPr>
                      <p:nvPr/>
                    </p:nvPicPr>
                    <p:blipFill>
                      <a:blip r:embed="rId21"/>
                      <a:srcRect/>
                      <a:stretch>
                        <a:fillRect/>
                      </a:stretch>
                    </p:blipFill>
                    <p:spPr bwMode="auto">
                      <a:xfrm>
                        <a:off x="3609975" y="4392613"/>
                        <a:ext cx="812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5">
            <a:extLst>
              <a:ext uri="{FF2B5EF4-FFF2-40B4-BE49-F238E27FC236}">
                <a16:creationId xmlns:a16="http://schemas.microsoft.com/office/drawing/2014/main" id="{D0CC0D74-1882-4CCA-AB87-37B3405A84A3}"/>
              </a:ext>
            </a:extLst>
          </p:cNvPr>
          <p:cNvGraphicFramePr>
            <a:graphicFrameLocks noChangeAspect="1"/>
          </p:cNvGraphicFramePr>
          <p:nvPr>
            <p:extLst>
              <p:ext uri="{D42A27DB-BD31-4B8C-83A1-F6EECF244321}">
                <p14:modId xmlns:p14="http://schemas.microsoft.com/office/powerpoint/2010/main" val="4283589749"/>
              </p:ext>
            </p:extLst>
          </p:nvPr>
        </p:nvGraphicFramePr>
        <p:xfrm>
          <a:off x="6729413" y="2190750"/>
          <a:ext cx="1377950" cy="919163"/>
        </p:xfrm>
        <a:graphic>
          <a:graphicData uri="http://schemas.openxmlformats.org/presentationml/2006/ole">
            <mc:AlternateContent xmlns:mc="http://schemas.openxmlformats.org/markup-compatibility/2006">
              <mc:Choice xmlns:v="urn:schemas-microsoft-com:vml" Requires="v">
                <p:oleObj spid="_x0000_s3083" name="Equation" r:id="rId22" imgW="1726920" imgH="1257120" progId="Equation.DSMT4">
                  <p:embed/>
                </p:oleObj>
              </mc:Choice>
              <mc:Fallback>
                <p:oleObj name="Equation" r:id="rId22" imgW="1726920" imgH="1257120" progId="Equation.DSMT4">
                  <p:embed/>
                  <p:pic>
                    <p:nvPicPr>
                      <p:cNvPr id="16" name="Object 5">
                        <a:extLst>
                          <a:ext uri="{FF2B5EF4-FFF2-40B4-BE49-F238E27FC236}">
                            <a16:creationId xmlns:a16="http://schemas.microsoft.com/office/drawing/2014/main" id="{D0CC0D74-1882-4CCA-AB87-37B3405A84A3}"/>
                          </a:ext>
                        </a:extLst>
                      </p:cNvPr>
                      <p:cNvPicPr>
                        <a:picLocks noChangeAspect="1" noChangeArrowheads="1"/>
                      </p:cNvPicPr>
                      <p:nvPr/>
                    </p:nvPicPr>
                    <p:blipFill>
                      <a:blip r:embed="rId23"/>
                      <a:srcRect/>
                      <a:stretch>
                        <a:fillRect/>
                      </a:stretch>
                    </p:blipFill>
                    <p:spPr bwMode="auto">
                      <a:xfrm>
                        <a:off x="6729413" y="2190750"/>
                        <a:ext cx="1377950" cy="91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6">
            <a:extLst>
              <a:ext uri="{FF2B5EF4-FFF2-40B4-BE49-F238E27FC236}">
                <a16:creationId xmlns:a16="http://schemas.microsoft.com/office/drawing/2014/main" id="{06C9770E-931C-4D56-918E-C099C14CBDF1}"/>
              </a:ext>
            </a:extLst>
          </p:cNvPr>
          <p:cNvGraphicFramePr>
            <a:graphicFrameLocks noChangeAspect="1"/>
          </p:cNvGraphicFramePr>
          <p:nvPr>
            <p:extLst>
              <p:ext uri="{D42A27DB-BD31-4B8C-83A1-F6EECF244321}">
                <p14:modId xmlns:p14="http://schemas.microsoft.com/office/powerpoint/2010/main" val="4033545736"/>
              </p:ext>
            </p:extLst>
          </p:nvPr>
        </p:nvGraphicFramePr>
        <p:xfrm>
          <a:off x="6596063" y="3281363"/>
          <a:ext cx="1338262" cy="1022350"/>
        </p:xfrm>
        <a:graphic>
          <a:graphicData uri="http://schemas.openxmlformats.org/presentationml/2006/ole">
            <mc:AlternateContent xmlns:mc="http://schemas.openxmlformats.org/markup-compatibility/2006">
              <mc:Choice xmlns:v="urn:schemas-microsoft-com:vml" Requires="v">
                <p:oleObj spid="_x0000_s3084" name="Equation" r:id="rId24" imgW="1663560" imgH="1269720" progId="Equation.DSMT4">
                  <p:embed/>
                </p:oleObj>
              </mc:Choice>
              <mc:Fallback>
                <p:oleObj name="Equation" r:id="rId24" imgW="1663560" imgH="1269720" progId="Equation.DSMT4">
                  <p:embed/>
                  <p:pic>
                    <p:nvPicPr>
                      <p:cNvPr id="17" name="Object 6">
                        <a:extLst>
                          <a:ext uri="{FF2B5EF4-FFF2-40B4-BE49-F238E27FC236}">
                            <a16:creationId xmlns:a16="http://schemas.microsoft.com/office/drawing/2014/main" id="{06C9770E-931C-4D56-918E-C099C14CBDF1}"/>
                          </a:ext>
                        </a:extLst>
                      </p:cNvPr>
                      <p:cNvPicPr>
                        <a:picLocks noChangeAspect="1" noChangeArrowheads="1"/>
                      </p:cNvPicPr>
                      <p:nvPr/>
                    </p:nvPicPr>
                    <p:blipFill>
                      <a:blip r:embed="rId25"/>
                      <a:srcRect/>
                      <a:stretch>
                        <a:fillRect/>
                      </a:stretch>
                    </p:blipFill>
                    <p:spPr bwMode="auto">
                      <a:xfrm>
                        <a:off x="6596063" y="3281363"/>
                        <a:ext cx="1338262"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8">
            <a:extLst>
              <a:ext uri="{FF2B5EF4-FFF2-40B4-BE49-F238E27FC236}">
                <a16:creationId xmlns:a16="http://schemas.microsoft.com/office/drawing/2014/main" id="{5F6F111E-8DA4-4D51-85DC-4F422F0A3A7D}"/>
              </a:ext>
            </a:extLst>
          </p:cNvPr>
          <p:cNvGraphicFramePr>
            <a:graphicFrameLocks noChangeAspect="1"/>
          </p:cNvGraphicFramePr>
          <p:nvPr>
            <p:extLst>
              <p:ext uri="{D42A27DB-BD31-4B8C-83A1-F6EECF244321}">
                <p14:modId xmlns:p14="http://schemas.microsoft.com/office/powerpoint/2010/main" val="794399177"/>
              </p:ext>
            </p:extLst>
          </p:nvPr>
        </p:nvGraphicFramePr>
        <p:xfrm>
          <a:off x="6935788" y="4530725"/>
          <a:ext cx="787400" cy="546100"/>
        </p:xfrm>
        <a:graphic>
          <a:graphicData uri="http://schemas.openxmlformats.org/presentationml/2006/ole">
            <mc:AlternateContent xmlns:mc="http://schemas.openxmlformats.org/markup-compatibility/2006">
              <mc:Choice xmlns:v="urn:schemas-microsoft-com:vml" Requires="v">
                <p:oleObj spid="_x0000_s3085" name="Equation" r:id="rId26" imgW="787320" imgH="545760" progId="Equation.DSMT4">
                  <p:embed/>
                </p:oleObj>
              </mc:Choice>
              <mc:Fallback>
                <p:oleObj name="Equation" r:id="rId26" imgW="787320" imgH="545760" progId="Equation.DSMT4">
                  <p:embed/>
                  <p:pic>
                    <p:nvPicPr>
                      <p:cNvPr id="18" name="Object 8">
                        <a:extLst>
                          <a:ext uri="{FF2B5EF4-FFF2-40B4-BE49-F238E27FC236}">
                            <a16:creationId xmlns:a16="http://schemas.microsoft.com/office/drawing/2014/main" id="{5F6F111E-8DA4-4D51-85DC-4F422F0A3A7D}"/>
                          </a:ext>
                        </a:extLst>
                      </p:cNvPr>
                      <p:cNvPicPr>
                        <a:picLocks noChangeAspect="1" noChangeArrowheads="1"/>
                      </p:cNvPicPr>
                      <p:nvPr/>
                    </p:nvPicPr>
                    <p:blipFill>
                      <a:blip r:embed="rId27"/>
                      <a:srcRect/>
                      <a:stretch>
                        <a:fillRect/>
                      </a:stretch>
                    </p:blipFill>
                    <p:spPr bwMode="auto">
                      <a:xfrm>
                        <a:off x="6935788" y="4530725"/>
                        <a:ext cx="7874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79080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linds(horizontal)">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2533"/>
                                        </p:tgtEl>
                                        <p:attrNameLst>
                                          <p:attrName>style.visibility</p:attrName>
                                        </p:attrNameLst>
                                      </p:cBhvr>
                                      <p:to>
                                        <p:strVal val="visible"/>
                                      </p:to>
                                    </p:set>
                                    <p:animEffect transition="in" filter="blinds(horizontal)">
                                      <p:cBhvr>
                                        <p:cTn id="12" dur="500"/>
                                        <p:tgtEl>
                                          <p:spTgt spid="22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2534"/>
                                        </p:tgtEl>
                                        <p:attrNameLst>
                                          <p:attrName>style.visibility</p:attrName>
                                        </p:attrNameLst>
                                      </p:cBhvr>
                                      <p:to>
                                        <p:strVal val="visible"/>
                                      </p:to>
                                    </p:set>
                                    <p:animEffect transition="in" filter="blinds(horizontal)">
                                      <p:cBhvr>
                                        <p:cTn id="17" dur="500"/>
                                        <p:tgtEl>
                                          <p:spTgt spid="225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2531">
                                            <p:txEl>
                                              <p:pRg st="1" end="1"/>
                                            </p:txEl>
                                          </p:spTgt>
                                        </p:tgtEl>
                                        <p:attrNameLst>
                                          <p:attrName>style.visibility</p:attrName>
                                        </p:attrNameLst>
                                      </p:cBhvr>
                                      <p:to>
                                        <p:strVal val="visible"/>
                                      </p:to>
                                    </p:set>
                                    <p:animEffect transition="in" filter="blinds(horizontal)">
                                      <p:cBhvr>
                                        <p:cTn id="22" dur="500"/>
                                        <p:tgtEl>
                                          <p:spTgt spid="2253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2531">
                                            <p:txEl>
                                              <p:pRg st="2" end="2"/>
                                            </p:txEl>
                                          </p:spTgt>
                                        </p:tgtEl>
                                        <p:attrNameLst>
                                          <p:attrName>style.visibility</p:attrName>
                                        </p:attrNameLst>
                                      </p:cBhvr>
                                      <p:to>
                                        <p:strVal val="visible"/>
                                      </p:to>
                                    </p:set>
                                    <p:animEffect transition="in" filter="blinds(horizontal)">
                                      <p:cBhvr>
                                        <p:cTn id="27" dur="500"/>
                                        <p:tgtEl>
                                          <p:spTgt spid="22531">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2536"/>
                                        </p:tgtEl>
                                        <p:attrNameLst>
                                          <p:attrName>style.visibility</p:attrName>
                                        </p:attrNameLst>
                                      </p:cBhvr>
                                      <p:to>
                                        <p:strVal val="visible"/>
                                      </p:to>
                                    </p:set>
                                    <p:animEffect transition="in" filter="blinds(horizontal)">
                                      <p:cBhvr>
                                        <p:cTn id="32" dur="500"/>
                                        <p:tgtEl>
                                          <p:spTgt spid="2253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2531">
                                            <p:txEl>
                                              <p:pRg st="0" end="0"/>
                                            </p:txEl>
                                          </p:spTgt>
                                        </p:tgtEl>
                                      </p:cBhvr>
                                    </p:animEffect>
                                    <p:set>
                                      <p:cBhvr>
                                        <p:cTn id="37" dur="1" fill="hold">
                                          <p:stCondLst>
                                            <p:cond delay="499"/>
                                          </p:stCondLst>
                                        </p:cTn>
                                        <p:tgtEl>
                                          <p:spTgt spid="22531">
                                            <p:txEl>
                                              <p:pRg st="0" end="0"/>
                                            </p:txEl>
                                          </p:spTgt>
                                        </p:tgtEl>
                                        <p:attrNameLst>
                                          <p:attrName>style.visibility</p:attrName>
                                        </p:attrNameLst>
                                      </p:cBhvr>
                                      <p:to>
                                        <p:strVal val="hidden"/>
                                      </p:to>
                                    </p:set>
                                  </p:childTnLst>
                                </p:cTn>
                              </p:par>
                              <p:par>
                                <p:cTn id="38" presetID="10" presetClass="exit" presetSubtype="0" fill="hold" grpId="0" nodeType="withEffect">
                                  <p:stCondLst>
                                    <p:cond delay="0"/>
                                  </p:stCondLst>
                                  <p:childTnLst>
                                    <p:animEffect transition="out" filter="fade">
                                      <p:cBhvr>
                                        <p:cTn id="39" dur="500"/>
                                        <p:tgtEl>
                                          <p:spTgt spid="22531">
                                            <p:txEl>
                                              <p:pRg st="1" end="1"/>
                                            </p:txEl>
                                          </p:spTgt>
                                        </p:tgtEl>
                                      </p:cBhvr>
                                    </p:animEffect>
                                    <p:set>
                                      <p:cBhvr>
                                        <p:cTn id="40" dur="1" fill="hold">
                                          <p:stCondLst>
                                            <p:cond delay="499"/>
                                          </p:stCondLst>
                                        </p:cTn>
                                        <p:tgtEl>
                                          <p:spTgt spid="22531">
                                            <p:txEl>
                                              <p:pRg st="1" end="1"/>
                                            </p:txEl>
                                          </p:spTgt>
                                        </p:tgtEl>
                                        <p:attrNameLst>
                                          <p:attrName>style.visibility</p:attrName>
                                        </p:attrNameLst>
                                      </p:cBhvr>
                                      <p:to>
                                        <p:strVal val="hidden"/>
                                      </p:to>
                                    </p:set>
                                  </p:childTnLst>
                                </p:cTn>
                              </p:par>
                              <p:par>
                                <p:cTn id="41" presetID="10" presetClass="exit" presetSubtype="0" fill="hold" grpId="0" nodeType="withEffect">
                                  <p:stCondLst>
                                    <p:cond delay="0"/>
                                  </p:stCondLst>
                                  <p:childTnLst>
                                    <p:animEffect transition="out" filter="fade">
                                      <p:cBhvr>
                                        <p:cTn id="42" dur="500"/>
                                        <p:tgtEl>
                                          <p:spTgt spid="22531">
                                            <p:txEl>
                                              <p:pRg st="2" end="2"/>
                                            </p:txEl>
                                          </p:spTgt>
                                        </p:tgtEl>
                                      </p:cBhvr>
                                    </p:animEffect>
                                    <p:set>
                                      <p:cBhvr>
                                        <p:cTn id="43" dur="1" fill="hold">
                                          <p:stCondLst>
                                            <p:cond delay="499"/>
                                          </p:stCondLst>
                                        </p:cTn>
                                        <p:tgtEl>
                                          <p:spTgt spid="22531">
                                            <p:txEl>
                                              <p:pRg st="2" end="2"/>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fade">
                                      <p:cBhvr>
                                        <p:cTn id="48" dur="500"/>
                                        <p:tgtEl>
                                          <p:spTgt spid="2"/>
                                        </p:tgtEl>
                                      </p:cBhvr>
                                    </p:animEffect>
                                  </p:childTnLst>
                                </p:cTn>
                              </p:par>
                              <p:par>
                                <p:cTn id="49" presetID="10" presetClass="entr" presetSubtype="0" fill="hold" nodeType="with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fade">
                                      <p:cBhvr>
                                        <p:cTn id="51" dur="500"/>
                                        <p:tgtEl>
                                          <p:spTgt spid="3"/>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blinds(horizontal)">
                                      <p:cBhvr>
                                        <p:cTn id="56" dur="500"/>
                                        <p:tgtEl>
                                          <p:spTgt spid="11"/>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blinds(horizontal)">
                                      <p:cBhvr>
                                        <p:cTn id="61" dur="500"/>
                                        <p:tgtEl>
                                          <p:spTgt spid="13"/>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blinds(horizontal)">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blinds(horizontal)">
                                      <p:cBhvr>
                                        <p:cTn id="71" dur="500"/>
                                        <p:tgtEl>
                                          <p:spTgt spid="16"/>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blinds(horizontal)">
                                      <p:cBhvr>
                                        <p:cTn id="76" dur="500"/>
                                        <p:tgtEl>
                                          <p:spTgt spid="17"/>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blinds(horizontal)">
                                      <p:cBhvr>
                                        <p:cTn id="8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7467600" cy="706090"/>
          </a:xfrm>
        </p:spPr>
        <p:txBody>
          <a:bodyPr/>
          <a:lstStyle/>
          <a:p>
            <a:r>
              <a:rPr lang="en-CA" dirty="0"/>
              <a:t>Ex: Convert to Mixed Radicals:</a:t>
            </a:r>
          </a:p>
        </p:txBody>
      </p:sp>
      <p:graphicFrame>
        <p:nvGraphicFramePr>
          <p:cNvPr id="26627" name="Object 3"/>
          <p:cNvGraphicFramePr>
            <a:graphicFrameLocks noChangeAspect="1"/>
          </p:cNvGraphicFramePr>
          <p:nvPr>
            <p:extLst>
              <p:ext uri="{D42A27DB-BD31-4B8C-83A1-F6EECF244321}">
                <p14:modId xmlns:p14="http://schemas.microsoft.com/office/powerpoint/2010/main" val="4007034663"/>
              </p:ext>
            </p:extLst>
          </p:nvPr>
        </p:nvGraphicFramePr>
        <p:xfrm>
          <a:off x="293290" y="1163216"/>
          <a:ext cx="1193800" cy="609600"/>
        </p:xfrm>
        <a:graphic>
          <a:graphicData uri="http://schemas.openxmlformats.org/presentationml/2006/ole">
            <mc:AlternateContent xmlns:mc="http://schemas.openxmlformats.org/markup-compatibility/2006">
              <mc:Choice xmlns:v="urn:schemas-microsoft-com:vml" Requires="v">
                <p:oleObj spid="_x0000_s4098" name="Equation" r:id="rId4" imgW="1193800" imgH="609600" progId="Equation.DSMT4">
                  <p:embed/>
                </p:oleObj>
              </mc:Choice>
              <mc:Fallback>
                <p:oleObj name="Equation" r:id="rId4" imgW="1193800" imgH="609600" progId="Equation.DSMT4">
                  <p:embed/>
                  <p:pic>
                    <p:nvPicPr>
                      <p:cNvPr id="26627"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3290" y="1163216"/>
                        <a:ext cx="11938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8" name="Object 4"/>
          <p:cNvGraphicFramePr>
            <a:graphicFrameLocks noChangeAspect="1"/>
          </p:cNvGraphicFramePr>
          <p:nvPr>
            <p:extLst>
              <p:ext uri="{D42A27DB-BD31-4B8C-83A1-F6EECF244321}">
                <p14:modId xmlns:p14="http://schemas.microsoft.com/office/powerpoint/2010/main" val="1335945739"/>
              </p:ext>
            </p:extLst>
          </p:nvPr>
        </p:nvGraphicFramePr>
        <p:xfrm>
          <a:off x="4263628" y="1175916"/>
          <a:ext cx="1460500" cy="596900"/>
        </p:xfrm>
        <a:graphic>
          <a:graphicData uri="http://schemas.openxmlformats.org/presentationml/2006/ole">
            <mc:AlternateContent xmlns:mc="http://schemas.openxmlformats.org/markup-compatibility/2006">
              <mc:Choice xmlns:v="urn:schemas-microsoft-com:vml" Requires="v">
                <p:oleObj spid="_x0000_s4099" name="Equation" r:id="rId6" imgW="1460500" imgH="596900" progId="Equation.DSMT4">
                  <p:embed/>
                </p:oleObj>
              </mc:Choice>
              <mc:Fallback>
                <p:oleObj name="Equation" r:id="rId6" imgW="1460500" imgH="596900" progId="Equation.DSMT4">
                  <p:embed/>
                  <p:pic>
                    <p:nvPicPr>
                      <p:cNvPr id="26628"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3628" y="1175916"/>
                        <a:ext cx="14605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9" name="Object 5"/>
          <p:cNvGraphicFramePr>
            <a:graphicFrameLocks noChangeAspect="1"/>
          </p:cNvGraphicFramePr>
          <p:nvPr>
            <p:extLst>
              <p:ext uri="{D42A27DB-BD31-4B8C-83A1-F6EECF244321}">
                <p14:modId xmlns:p14="http://schemas.microsoft.com/office/powerpoint/2010/main" val="2650407093"/>
              </p:ext>
            </p:extLst>
          </p:nvPr>
        </p:nvGraphicFramePr>
        <p:xfrm>
          <a:off x="128314" y="3212976"/>
          <a:ext cx="1663700" cy="609600"/>
        </p:xfrm>
        <a:graphic>
          <a:graphicData uri="http://schemas.openxmlformats.org/presentationml/2006/ole">
            <mc:AlternateContent xmlns:mc="http://schemas.openxmlformats.org/markup-compatibility/2006">
              <mc:Choice xmlns:v="urn:schemas-microsoft-com:vml" Requires="v">
                <p:oleObj spid="_x0000_s4100" name="Equation" r:id="rId8" imgW="1663700" imgH="609600" progId="Equation.DSMT4">
                  <p:embed/>
                </p:oleObj>
              </mc:Choice>
              <mc:Fallback>
                <p:oleObj name="Equation" r:id="rId8" imgW="1663700" imgH="609600" progId="Equation.DSMT4">
                  <p:embed/>
                  <p:pic>
                    <p:nvPicPr>
                      <p:cNvPr id="26629"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8314" y="3212976"/>
                        <a:ext cx="16637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0" name="Object 6"/>
          <p:cNvGraphicFramePr>
            <a:graphicFrameLocks noChangeAspect="1"/>
          </p:cNvGraphicFramePr>
          <p:nvPr>
            <p:extLst>
              <p:ext uri="{D42A27DB-BD31-4B8C-83A1-F6EECF244321}">
                <p14:modId xmlns:p14="http://schemas.microsoft.com/office/powerpoint/2010/main" val="2718801193"/>
              </p:ext>
            </p:extLst>
          </p:nvPr>
        </p:nvGraphicFramePr>
        <p:xfrm>
          <a:off x="4187552" y="3225676"/>
          <a:ext cx="1752600" cy="596900"/>
        </p:xfrm>
        <a:graphic>
          <a:graphicData uri="http://schemas.openxmlformats.org/presentationml/2006/ole">
            <mc:AlternateContent xmlns:mc="http://schemas.openxmlformats.org/markup-compatibility/2006">
              <mc:Choice xmlns:v="urn:schemas-microsoft-com:vml" Requires="v">
                <p:oleObj spid="_x0000_s4101" name="Equation" r:id="rId10" imgW="1752600" imgH="596900" progId="Equation.DSMT4">
                  <p:embed/>
                </p:oleObj>
              </mc:Choice>
              <mc:Fallback>
                <p:oleObj name="Equation" r:id="rId10" imgW="1752600" imgH="596900" progId="Equation.DSMT4">
                  <p:embed/>
                  <p:pic>
                    <p:nvPicPr>
                      <p:cNvPr id="2663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87552" y="3225676"/>
                        <a:ext cx="1752600"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1" name="Object 7"/>
          <p:cNvGraphicFramePr>
            <a:graphicFrameLocks noChangeAspect="1"/>
          </p:cNvGraphicFramePr>
          <p:nvPr>
            <p:extLst>
              <p:ext uri="{D42A27DB-BD31-4B8C-83A1-F6EECF244321}">
                <p14:modId xmlns:p14="http://schemas.microsoft.com/office/powerpoint/2010/main" val="1773575107"/>
              </p:ext>
            </p:extLst>
          </p:nvPr>
        </p:nvGraphicFramePr>
        <p:xfrm>
          <a:off x="340271" y="5169693"/>
          <a:ext cx="1495425" cy="563563"/>
        </p:xfrm>
        <a:graphic>
          <a:graphicData uri="http://schemas.openxmlformats.org/presentationml/2006/ole">
            <mc:AlternateContent xmlns:mc="http://schemas.openxmlformats.org/markup-compatibility/2006">
              <mc:Choice xmlns:v="urn:schemas-microsoft-com:vml" Requires="v">
                <p:oleObj spid="_x0000_s4102" name="Equation" r:id="rId12" imgW="1180588" imgH="444307" progId="Equation.DSMT4">
                  <p:embed/>
                </p:oleObj>
              </mc:Choice>
              <mc:Fallback>
                <p:oleObj name="Equation" r:id="rId12" imgW="1180588" imgH="444307" progId="Equation.DSMT4">
                  <p:embed/>
                  <p:pic>
                    <p:nvPicPr>
                      <p:cNvPr id="26631"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0271" y="5169693"/>
                        <a:ext cx="1495425" cy="563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8">
            <a:extLst>
              <a:ext uri="{FF2B5EF4-FFF2-40B4-BE49-F238E27FC236}">
                <a16:creationId xmlns:a16="http://schemas.microsoft.com/office/drawing/2014/main" id="{A708977A-338C-4A18-B399-F2ABD59524DA}"/>
              </a:ext>
            </a:extLst>
          </p:cNvPr>
          <p:cNvGraphicFramePr>
            <a:graphicFrameLocks noChangeAspect="1"/>
          </p:cNvGraphicFramePr>
          <p:nvPr>
            <p:extLst>
              <p:ext uri="{D42A27DB-BD31-4B8C-83A1-F6EECF244321}">
                <p14:modId xmlns:p14="http://schemas.microsoft.com/office/powerpoint/2010/main" val="518179059"/>
              </p:ext>
            </p:extLst>
          </p:nvPr>
        </p:nvGraphicFramePr>
        <p:xfrm>
          <a:off x="352425" y="1844675"/>
          <a:ext cx="1727200" cy="546100"/>
        </p:xfrm>
        <a:graphic>
          <a:graphicData uri="http://schemas.openxmlformats.org/presentationml/2006/ole">
            <mc:AlternateContent xmlns:mc="http://schemas.openxmlformats.org/markup-compatibility/2006">
              <mc:Choice xmlns:v="urn:schemas-microsoft-com:vml" Requires="v">
                <p:oleObj spid="_x0000_s4103" name="Equation" r:id="rId14" imgW="1726920" imgH="545760" progId="Equation.DSMT4">
                  <p:embed/>
                </p:oleObj>
              </mc:Choice>
              <mc:Fallback>
                <p:oleObj name="Equation" r:id="rId14" imgW="1726920" imgH="545760" progId="Equation.DSMT4">
                  <p:embed/>
                  <p:pic>
                    <p:nvPicPr>
                      <p:cNvPr id="8" name="Object 8">
                        <a:extLst>
                          <a:ext uri="{FF2B5EF4-FFF2-40B4-BE49-F238E27FC236}">
                            <a16:creationId xmlns:a16="http://schemas.microsoft.com/office/drawing/2014/main" id="{A708977A-338C-4A18-B399-F2ABD59524DA}"/>
                          </a:ext>
                        </a:extLst>
                      </p:cNvPr>
                      <p:cNvPicPr>
                        <a:picLocks noChangeAspect="1" noChangeArrowheads="1"/>
                      </p:cNvPicPr>
                      <p:nvPr/>
                    </p:nvPicPr>
                    <p:blipFill>
                      <a:blip r:embed="rId15"/>
                      <a:srcRect/>
                      <a:stretch>
                        <a:fillRect/>
                      </a:stretch>
                    </p:blipFill>
                    <p:spPr bwMode="auto">
                      <a:xfrm>
                        <a:off x="352425" y="1844675"/>
                        <a:ext cx="17272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a:extLst>
              <a:ext uri="{FF2B5EF4-FFF2-40B4-BE49-F238E27FC236}">
                <a16:creationId xmlns:a16="http://schemas.microsoft.com/office/drawing/2014/main" id="{F55AF521-35C5-4F87-9534-05143E9503B5}"/>
              </a:ext>
            </a:extLst>
          </p:cNvPr>
          <p:cNvGraphicFramePr>
            <a:graphicFrameLocks noChangeAspect="1"/>
          </p:cNvGraphicFramePr>
          <p:nvPr>
            <p:extLst>
              <p:ext uri="{D42A27DB-BD31-4B8C-83A1-F6EECF244321}">
                <p14:modId xmlns:p14="http://schemas.microsoft.com/office/powerpoint/2010/main" val="1797638762"/>
              </p:ext>
            </p:extLst>
          </p:nvPr>
        </p:nvGraphicFramePr>
        <p:xfrm>
          <a:off x="323528" y="2420938"/>
          <a:ext cx="1168400" cy="533400"/>
        </p:xfrm>
        <a:graphic>
          <a:graphicData uri="http://schemas.openxmlformats.org/presentationml/2006/ole">
            <mc:AlternateContent xmlns:mc="http://schemas.openxmlformats.org/markup-compatibility/2006">
              <mc:Choice xmlns:v="urn:schemas-microsoft-com:vml" Requires="v">
                <p:oleObj spid="_x0000_s4104" name="Equation" r:id="rId16" imgW="1168200" imgH="533160" progId="Equation.DSMT4">
                  <p:embed/>
                </p:oleObj>
              </mc:Choice>
              <mc:Fallback>
                <p:oleObj name="Equation" r:id="rId16" imgW="1168200" imgH="533160" progId="Equation.DSMT4">
                  <p:embed/>
                  <p:pic>
                    <p:nvPicPr>
                      <p:cNvPr id="9" name="Object 8">
                        <a:extLst>
                          <a:ext uri="{FF2B5EF4-FFF2-40B4-BE49-F238E27FC236}">
                            <a16:creationId xmlns:a16="http://schemas.microsoft.com/office/drawing/2014/main" id="{F55AF521-35C5-4F87-9534-05143E9503B5}"/>
                          </a:ext>
                        </a:extLst>
                      </p:cNvPr>
                      <p:cNvPicPr>
                        <a:picLocks noChangeAspect="1" noChangeArrowheads="1"/>
                      </p:cNvPicPr>
                      <p:nvPr/>
                    </p:nvPicPr>
                    <p:blipFill>
                      <a:blip r:embed="rId17"/>
                      <a:srcRect/>
                      <a:stretch>
                        <a:fillRect/>
                      </a:stretch>
                    </p:blipFill>
                    <p:spPr bwMode="auto">
                      <a:xfrm>
                        <a:off x="323528" y="2420938"/>
                        <a:ext cx="11684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8">
            <a:extLst>
              <a:ext uri="{FF2B5EF4-FFF2-40B4-BE49-F238E27FC236}">
                <a16:creationId xmlns:a16="http://schemas.microsoft.com/office/drawing/2014/main" id="{833BCB22-4CFF-4F16-AE9B-5973C90703BF}"/>
              </a:ext>
            </a:extLst>
          </p:cNvPr>
          <p:cNvGraphicFramePr>
            <a:graphicFrameLocks noChangeAspect="1"/>
          </p:cNvGraphicFramePr>
          <p:nvPr>
            <p:extLst>
              <p:ext uri="{D42A27DB-BD31-4B8C-83A1-F6EECF244321}">
                <p14:modId xmlns:p14="http://schemas.microsoft.com/office/powerpoint/2010/main" val="3659960850"/>
              </p:ext>
            </p:extLst>
          </p:nvPr>
        </p:nvGraphicFramePr>
        <p:xfrm>
          <a:off x="3923928" y="1700213"/>
          <a:ext cx="2286000" cy="546100"/>
        </p:xfrm>
        <a:graphic>
          <a:graphicData uri="http://schemas.openxmlformats.org/presentationml/2006/ole">
            <mc:AlternateContent xmlns:mc="http://schemas.openxmlformats.org/markup-compatibility/2006">
              <mc:Choice xmlns:v="urn:schemas-microsoft-com:vml" Requires="v">
                <p:oleObj spid="_x0000_s4105" name="Equation" r:id="rId18" imgW="2286000" imgH="545760" progId="Equation.DSMT4">
                  <p:embed/>
                </p:oleObj>
              </mc:Choice>
              <mc:Fallback>
                <p:oleObj name="Equation" r:id="rId18" imgW="2286000" imgH="545760" progId="Equation.DSMT4">
                  <p:embed/>
                  <p:pic>
                    <p:nvPicPr>
                      <p:cNvPr id="10" name="Object 8">
                        <a:extLst>
                          <a:ext uri="{FF2B5EF4-FFF2-40B4-BE49-F238E27FC236}">
                            <a16:creationId xmlns:a16="http://schemas.microsoft.com/office/drawing/2014/main" id="{833BCB22-4CFF-4F16-AE9B-5973C90703BF}"/>
                          </a:ext>
                        </a:extLst>
                      </p:cNvPr>
                      <p:cNvPicPr>
                        <a:picLocks noChangeAspect="1" noChangeArrowheads="1"/>
                      </p:cNvPicPr>
                      <p:nvPr/>
                    </p:nvPicPr>
                    <p:blipFill>
                      <a:blip r:embed="rId19"/>
                      <a:srcRect/>
                      <a:stretch>
                        <a:fillRect/>
                      </a:stretch>
                    </p:blipFill>
                    <p:spPr bwMode="auto">
                      <a:xfrm>
                        <a:off x="3923928" y="1700213"/>
                        <a:ext cx="22860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8">
            <a:extLst>
              <a:ext uri="{FF2B5EF4-FFF2-40B4-BE49-F238E27FC236}">
                <a16:creationId xmlns:a16="http://schemas.microsoft.com/office/drawing/2014/main" id="{6FC7D082-8420-44A9-A4CC-6570F3A00763}"/>
              </a:ext>
            </a:extLst>
          </p:cNvPr>
          <p:cNvGraphicFramePr>
            <a:graphicFrameLocks noChangeAspect="1"/>
          </p:cNvGraphicFramePr>
          <p:nvPr>
            <p:extLst>
              <p:ext uri="{D42A27DB-BD31-4B8C-83A1-F6EECF244321}">
                <p14:modId xmlns:p14="http://schemas.microsoft.com/office/powerpoint/2010/main" val="1417647582"/>
              </p:ext>
            </p:extLst>
          </p:nvPr>
        </p:nvGraphicFramePr>
        <p:xfrm>
          <a:off x="3916784" y="2390775"/>
          <a:ext cx="2311400" cy="533400"/>
        </p:xfrm>
        <a:graphic>
          <a:graphicData uri="http://schemas.openxmlformats.org/presentationml/2006/ole">
            <mc:AlternateContent xmlns:mc="http://schemas.openxmlformats.org/markup-compatibility/2006">
              <mc:Choice xmlns:v="urn:schemas-microsoft-com:vml" Requires="v">
                <p:oleObj spid="_x0000_s4106" name="Equation" r:id="rId20" imgW="2311200" imgH="533160" progId="Equation.DSMT4">
                  <p:embed/>
                </p:oleObj>
              </mc:Choice>
              <mc:Fallback>
                <p:oleObj name="Equation" r:id="rId20" imgW="2311200" imgH="533160" progId="Equation.DSMT4">
                  <p:embed/>
                  <p:pic>
                    <p:nvPicPr>
                      <p:cNvPr id="11" name="Object 8">
                        <a:extLst>
                          <a:ext uri="{FF2B5EF4-FFF2-40B4-BE49-F238E27FC236}">
                            <a16:creationId xmlns:a16="http://schemas.microsoft.com/office/drawing/2014/main" id="{6FC7D082-8420-44A9-A4CC-6570F3A00763}"/>
                          </a:ext>
                        </a:extLst>
                      </p:cNvPr>
                      <p:cNvPicPr>
                        <a:picLocks noChangeAspect="1" noChangeArrowheads="1"/>
                      </p:cNvPicPr>
                      <p:nvPr/>
                    </p:nvPicPr>
                    <p:blipFill>
                      <a:blip r:embed="rId21"/>
                      <a:srcRect/>
                      <a:stretch>
                        <a:fillRect/>
                      </a:stretch>
                    </p:blipFill>
                    <p:spPr bwMode="auto">
                      <a:xfrm>
                        <a:off x="3916784" y="2390775"/>
                        <a:ext cx="23114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8">
            <a:extLst>
              <a:ext uri="{FF2B5EF4-FFF2-40B4-BE49-F238E27FC236}">
                <a16:creationId xmlns:a16="http://schemas.microsoft.com/office/drawing/2014/main" id="{5795263C-8C60-457E-9519-F5FD8BE10C10}"/>
              </a:ext>
            </a:extLst>
          </p:cNvPr>
          <p:cNvGraphicFramePr>
            <a:graphicFrameLocks noChangeAspect="1"/>
          </p:cNvGraphicFramePr>
          <p:nvPr>
            <p:extLst>
              <p:ext uri="{D42A27DB-BD31-4B8C-83A1-F6EECF244321}">
                <p14:modId xmlns:p14="http://schemas.microsoft.com/office/powerpoint/2010/main" val="3430313083"/>
              </p:ext>
            </p:extLst>
          </p:nvPr>
        </p:nvGraphicFramePr>
        <p:xfrm>
          <a:off x="3923928" y="2391544"/>
          <a:ext cx="1765300" cy="533400"/>
        </p:xfrm>
        <a:graphic>
          <a:graphicData uri="http://schemas.openxmlformats.org/presentationml/2006/ole">
            <mc:AlternateContent xmlns:mc="http://schemas.openxmlformats.org/markup-compatibility/2006">
              <mc:Choice xmlns:v="urn:schemas-microsoft-com:vml" Requires="v">
                <p:oleObj spid="_x0000_s4107" name="Equation" r:id="rId22" imgW="1765080" imgH="533160" progId="Equation.DSMT4">
                  <p:embed/>
                </p:oleObj>
              </mc:Choice>
              <mc:Fallback>
                <p:oleObj name="Equation" r:id="rId22" imgW="1765080" imgH="533160" progId="Equation.DSMT4">
                  <p:embed/>
                  <p:pic>
                    <p:nvPicPr>
                      <p:cNvPr id="12" name="Object 8">
                        <a:extLst>
                          <a:ext uri="{FF2B5EF4-FFF2-40B4-BE49-F238E27FC236}">
                            <a16:creationId xmlns:a16="http://schemas.microsoft.com/office/drawing/2014/main" id="{5795263C-8C60-457E-9519-F5FD8BE10C10}"/>
                          </a:ext>
                        </a:extLst>
                      </p:cNvPr>
                      <p:cNvPicPr>
                        <a:picLocks noChangeAspect="1" noChangeArrowheads="1"/>
                      </p:cNvPicPr>
                      <p:nvPr/>
                    </p:nvPicPr>
                    <p:blipFill>
                      <a:blip r:embed="rId23"/>
                      <a:srcRect/>
                      <a:stretch>
                        <a:fillRect/>
                      </a:stretch>
                    </p:blipFill>
                    <p:spPr bwMode="auto">
                      <a:xfrm>
                        <a:off x="3923928" y="2391544"/>
                        <a:ext cx="17653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8">
            <a:extLst>
              <a:ext uri="{FF2B5EF4-FFF2-40B4-BE49-F238E27FC236}">
                <a16:creationId xmlns:a16="http://schemas.microsoft.com/office/drawing/2014/main" id="{83E24ED1-1941-4493-A518-59FA201F75FF}"/>
              </a:ext>
            </a:extLst>
          </p:cNvPr>
          <p:cNvGraphicFramePr>
            <a:graphicFrameLocks noChangeAspect="1"/>
          </p:cNvGraphicFramePr>
          <p:nvPr>
            <p:extLst>
              <p:ext uri="{D42A27DB-BD31-4B8C-83A1-F6EECF244321}">
                <p14:modId xmlns:p14="http://schemas.microsoft.com/office/powerpoint/2010/main" val="3608115239"/>
              </p:ext>
            </p:extLst>
          </p:nvPr>
        </p:nvGraphicFramePr>
        <p:xfrm>
          <a:off x="340271" y="1844675"/>
          <a:ext cx="1727200" cy="546100"/>
        </p:xfrm>
        <a:graphic>
          <a:graphicData uri="http://schemas.openxmlformats.org/presentationml/2006/ole">
            <mc:AlternateContent xmlns:mc="http://schemas.openxmlformats.org/markup-compatibility/2006">
              <mc:Choice xmlns:v="urn:schemas-microsoft-com:vml" Requires="v">
                <p:oleObj spid="_x0000_s4108" name="Equation" r:id="rId24" imgW="1726920" imgH="545760" progId="Equation.DSMT4">
                  <p:embed/>
                </p:oleObj>
              </mc:Choice>
              <mc:Fallback>
                <p:oleObj name="Equation" r:id="rId24" imgW="1726920" imgH="545760" progId="Equation.DSMT4">
                  <p:embed/>
                  <p:pic>
                    <p:nvPicPr>
                      <p:cNvPr id="13" name="Object 8">
                        <a:extLst>
                          <a:ext uri="{FF2B5EF4-FFF2-40B4-BE49-F238E27FC236}">
                            <a16:creationId xmlns:a16="http://schemas.microsoft.com/office/drawing/2014/main" id="{83E24ED1-1941-4493-A518-59FA201F75FF}"/>
                          </a:ext>
                        </a:extLst>
                      </p:cNvPr>
                      <p:cNvPicPr>
                        <a:picLocks noChangeAspect="1" noChangeArrowheads="1"/>
                      </p:cNvPicPr>
                      <p:nvPr/>
                    </p:nvPicPr>
                    <p:blipFill>
                      <a:blip r:embed="rId15"/>
                      <a:srcRect/>
                      <a:stretch>
                        <a:fillRect/>
                      </a:stretch>
                    </p:blipFill>
                    <p:spPr bwMode="auto">
                      <a:xfrm>
                        <a:off x="340271" y="1844675"/>
                        <a:ext cx="17272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8">
            <a:extLst>
              <a:ext uri="{FF2B5EF4-FFF2-40B4-BE49-F238E27FC236}">
                <a16:creationId xmlns:a16="http://schemas.microsoft.com/office/drawing/2014/main" id="{F4F9D682-1B37-4A3C-BB6E-4C3A32BB07C0}"/>
              </a:ext>
            </a:extLst>
          </p:cNvPr>
          <p:cNvGraphicFramePr>
            <a:graphicFrameLocks noChangeAspect="1"/>
          </p:cNvGraphicFramePr>
          <p:nvPr>
            <p:extLst>
              <p:ext uri="{D42A27DB-BD31-4B8C-83A1-F6EECF244321}">
                <p14:modId xmlns:p14="http://schemas.microsoft.com/office/powerpoint/2010/main" val="2805550129"/>
              </p:ext>
            </p:extLst>
          </p:nvPr>
        </p:nvGraphicFramePr>
        <p:xfrm>
          <a:off x="316012" y="3852863"/>
          <a:ext cx="1663700" cy="546100"/>
        </p:xfrm>
        <a:graphic>
          <a:graphicData uri="http://schemas.openxmlformats.org/presentationml/2006/ole">
            <mc:AlternateContent xmlns:mc="http://schemas.openxmlformats.org/markup-compatibility/2006">
              <mc:Choice xmlns:v="urn:schemas-microsoft-com:vml" Requires="v">
                <p:oleObj spid="_x0000_s4109" name="Equation" r:id="rId25" imgW="1663560" imgH="545760" progId="Equation.DSMT4">
                  <p:embed/>
                </p:oleObj>
              </mc:Choice>
              <mc:Fallback>
                <p:oleObj name="Equation" r:id="rId25" imgW="1663560" imgH="545760" progId="Equation.DSMT4">
                  <p:embed/>
                  <p:pic>
                    <p:nvPicPr>
                      <p:cNvPr id="14" name="Object 8">
                        <a:extLst>
                          <a:ext uri="{FF2B5EF4-FFF2-40B4-BE49-F238E27FC236}">
                            <a16:creationId xmlns:a16="http://schemas.microsoft.com/office/drawing/2014/main" id="{F4F9D682-1B37-4A3C-BB6E-4C3A32BB07C0}"/>
                          </a:ext>
                        </a:extLst>
                      </p:cNvPr>
                      <p:cNvPicPr>
                        <a:picLocks noChangeAspect="1" noChangeArrowheads="1"/>
                      </p:cNvPicPr>
                      <p:nvPr/>
                    </p:nvPicPr>
                    <p:blipFill>
                      <a:blip r:embed="rId26"/>
                      <a:srcRect/>
                      <a:stretch>
                        <a:fillRect/>
                      </a:stretch>
                    </p:blipFill>
                    <p:spPr bwMode="auto">
                      <a:xfrm>
                        <a:off x="316012" y="3852863"/>
                        <a:ext cx="16637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8">
            <a:extLst>
              <a:ext uri="{FF2B5EF4-FFF2-40B4-BE49-F238E27FC236}">
                <a16:creationId xmlns:a16="http://schemas.microsoft.com/office/drawing/2014/main" id="{2BD71BF8-7452-4671-9068-212DDD17E76E}"/>
              </a:ext>
            </a:extLst>
          </p:cNvPr>
          <p:cNvGraphicFramePr>
            <a:graphicFrameLocks noChangeAspect="1"/>
          </p:cNvGraphicFramePr>
          <p:nvPr>
            <p:extLst>
              <p:ext uri="{D42A27DB-BD31-4B8C-83A1-F6EECF244321}">
                <p14:modId xmlns:p14="http://schemas.microsoft.com/office/powerpoint/2010/main" val="3925303678"/>
              </p:ext>
            </p:extLst>
          </p:nvPr>
        </p:nvGraphicFramePr>
        <p:xfrm>
          <a:off x="293290" y="4447191"/>
          <a:ext cx="1104900" cy="546100"/>
        </p:xfrm>
        <a:graphic>
          <a:graphicData uri="http://schemas.openxmlformats.org/presentationml/2006/ole">
            <mc:AlternateContent xmlns:mc="http://schemas.openxmlformats.org/markup-compatibility/2006">
              <mc:Choice xmlns:v="urn:schemas-microsoft-com:vml" Requires="v">
                <p:oleObj spid="_x0000_s4110" name="Equation" r:id="rId27" imgW="1104840" imgH="545760" progId="Equation.DSMT4">
                  <p:embed/>
                </p:oleObj>
              </mc:Choice>
              <mc:Fallback>
                <p:oleObj name="Equation" r:id="rId27" imgW="1104840" imgH="545760" progId="Equation.DSMT4">
                  <p:embed/>
                  <p:pic>
                    <p:nvPicPr>
                      <p:cNvPr id="15" name="Object 8">
                        <a:extLst>
                          <a:ext uri="{FF2B5EF4-FFF2-40B4-BE49-F238E27FC236}">
                            <a16:creationId xmlns:a16="http://schemas.microsoft.com/office/drawing/2014/main" id="{2BD71BF8-7452-4671-9068-212DDD17E76E}"/>
                          </a:ext>
                        </a:extLst>
                      </p:cNvPr>
                      <p:cNvPicPr>
                        <a:picLocks noChangeAspect="1" noChangeArrowheads="1"/>
                      </p:cNvPicPr>
                      <p:nvPr/>
                    </p:nvPicPr>
                    <p:blipFill>
                      <a:blip r:embed="rId28"/>
                      <a:srcRect/>
                      <a:stretch>
                        <a:fillRect/>
                      </a:stretch>
                    </p:blipFill>
                    <p:spPr bwMode="auto">
                      <a:xfrm>
                        <a:off x="293290" y="4447191"/>
                        <a:ext cx="11049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8">
            <a:extLst>
              <a:ext uri="{FF2B5EF4-FFF2-40B4-BE49-F238E27FC236}">
                <a16:creationId xmlns:a16="http://schemas.microsoft.com/office/drawing/2014/main" id="{7752EF90-C3BC-477B-A378-37B11CC5659C}"/>
              </a:ext>
            </a:extLst>
          </p:cNvPr>
          <p:cNvGraphicFramePr>
            <a:graphicFrameLocks noChangeAspect="1"/>
          </p:cNvGraphicFramePr>
          <p:nvPr>
            <p:extLst>
              <p:ext uri="{D42A27DB-BD31-4B8C-83A1-F6EECF244321}">
                <p14:modId xmlns:p14="http://schemas.microsoft.com/office/powerpoint/2010/main" val="1202107470"/>
              </p:ext>
            </p:extLst>
          </p:nvPr>
        </p:nvGraphicFramePr>
        <p:xfrm>
          <a:off x="4379913" y="3819004"/>
          <a:ext cx="2197100" cy="546100"/>
        </p:xfrm>
        <a:graphic>
          <a:graphicData uri="http://schemas.openxmlformats.org/presentationml/2006/ole">
            <mc:AlternateContent xmlns:mc="http://schemas.openxmlformats.org/markup-compatibility/2006">
              <mc:Choice xmlns:v="urn:schemas-microsoft-com:vml" Requires="v">
                <p:oleObj spid="_x0000_s4111" name="Equation" r:id="rId29" imgW="2197080" imgH="545760" progId="Equation.DSMT4">
                  <p:embed/>
                </p:oleObj>
              </mc:Choice>
              <mc:Fallback>
                <p:oleObj name="Equation" r:id="rId29" imgW="2197080" imgH="545760" progId="Equation.DSMT4">
                  <p:embed/>
                  <p:pic>
                    <p:nvPicPr>
                      <p:cNvPr id="16" name="Object 8">
                        <a:extLst>
                          <a:ext uri="{FF2B5EF4-FFF2-40B4-BE49-F238E27FC236}">
                            <a16:creationId xmlns:a16="http://schemas.microsoft.com/office/drawing/2014/main" id="{7752EF90-C3BC-477B-A378-37B11CC5659C}"/>
                          </a:ext>
                        </a:extLst>
                      </p:cNvPr>
                      <p:cNvPicPr>
                        <a:picLocks noChangeAspect="1" noChangeArrowheads="1"/>
                      </p:cNvPicPr>
                      <p:nvPr/>
                    </p:nvPicPr>
                    <p:blipFill>
                      <a:blip r:embed="rId30"/>
                      <a:srcRect/>
                      <a:stretch>
                        <a:fillRect/>
                      </a:stretch>
                    </p:blipFill>
                    <p:spPr bwMode="auto">
                      <a:xfrm>
                        <a:off x="4379913" y="3819004"/>
                        <a:ext cx="21971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8">
            <a:extLst>
              <a:ext uri="{FF2B5EF4-FFF2-40B4-BE49-F238E27FC236}">
                <a16:creationId xmlns:a16="http://schemas.microsoft.com/office/drawing/2014/main" id="{9842E6DE-A304-4872-A185-110B9E6B08E7}"/>
              </a:ext>
            </a:extLst>
          </p:cNvPr>
          <p:cNvGraphicFramePr>
            <a:graphicFrameLocks noChangeAspect="1"/>
          </p:cNvGraphicFramePr>
          <p:nvPr>
            <p:extLst>
              <p:ext uri="{D42A27DB-BD31-4B8C-83A1-F6EECF244321}">
                <p14:modId xmlns:p14="http://schemas.microsoft.com/office/powerpoint/2010/main" val="380375104"/>
              </p:ext>
            </p:extLst>
          </p:nvPr>
        </p:nvGraphicFramePr>
        <p:xfrm>
          <a:off x="4348981" y="4447191"/>
          <a:ext cx="1765300" cy="533400"/>
        </p:xfrm>
        <a:graphic>
          <a:graphicData uri="http://schemas.openxmlformats.org/presentationml/2006/ole">
            <mc:AlternateContent xmlns:mc="http://schemas.openxmlformats.org/markup-compatibility/2006">
              <mc:Choice xmlns:v="urn:schemas-microsoft-com:vml" Requires="v">
                <p:oleObj spid="_x0000_s4112" name="Equation" r:id="rId31" imgW="1765080" imgH="533160" progId="Equation.DSMT4">
                  <p:embed/>
                </p:oleObj>
              </mc:Choice>
              <mc:Fallback>
                <p:oleObj name="Equation" r:id="rId31" imgW="1765080" imgH="533160" progId="Equation.DSMT4">
                  <p:embed/>
                  <p:pic>
                    <p:nvPicPr>
                      <p:cNvPr id="17" name="Object 8">
                        <a:extLst>
                          <a:ext uri="{FF2B5EF4-FFF2-40B4-BE49-F238E27FC236}">
                            <a16:creationId xmlns:a16="http://schemas.microsoft.com/office/drawing/2014/main" id="{9842E6DE-A304-4872-A185-110B9E6B08E7}"/>
                          </a:ext>
                        </a:extLst>
                      </p:cNvPr>
                      <p:cNvPicPr>
                        <a:picLocks noChangeAspect="1" noChangeArrowheads="1"/>
                      </p:cNvPicPr>
                      <p:nvPr/>
                    </p:nvPicPr>
                    <p:blipFill>
                      <a:blip r:embed="rId32"/>
                      <a:srcRect/>
                      <a:stretch>
                        <a:fillRect/>
                      </a:stretch>
                    </p:blipFill>
                    <p:spPr bwMode="auto">
                      <a:xfrm>
                        <a:off x="4348981" y="4447191"/>
                        <a:ext cx="17653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8">
            <a:extLst>
              <a:ext uri="{FF2B5EF4-FFF2-40B4-BE49-F238E27FC236}">
                <a16:creationId xmlns:a16="http://schemas.microsoft.com/office/drawing/2014/main" id="{A66DEAE4-CF25-4146-B027-406BA74D8AA4}"/>
              </a:ext>
            </a:extLst>
          </p:cNvPr>
          <p:cNvGraphicFramePr>
            <a:graphicFrameLocks noChangeAspect="1"/>
          </p:cNvGraphicFramePr>
          <p:nvPr>
            <p:extLst>
              <p:ext uri="{D42A27DB-BD31-4B8C-83A1-F6EECF244321}">
                <p14:modId xmlns:p14="http://schemas.microsoft.com/office/powerpoint/2010/main" val="3636848280"/>
              </p:ext>
            </p:extLst>
          </p:nvPr>
        </p:nvGraphicFramePr>
        <p:xfrm>
          <a:off x="323528" y="5732463"/>
          <a:ext cx="1955800" cy="546100"/>
        </p:xfrm>
        <a:graphic>
          <a:graphicData uri="http://schemas.openxmlformats.org/presentationml/2006/ole">
            <mc:AlternateContent xmlns:mc="http://schemas.openxmlformats.org/markup-compatibility/2006">
              <mc:Choice xmlns:v="urn:schemas-microsoft-com:vml" Requires="v">
                <p:oleObj spid="_x0000_s4113" name="Equation" r:id="rId33" imgW="1955520" imgH="545760" progId="Equation.DSMT4">
                  <p:embed/>
                </p:oleObj>
              </mc:Choice>
              <mc:Fallback>
                <p:oleObj name="Equation" r:id="rId33" imgW="1955520" imgH="545760" progId="Equation.DSMT4">
                  <p:embed/>
                  <p:pic>
                    <p:nvPicPr>
                      <p:cNvPr id="18" name="Object 8">
                        <a:extLst>
                          <a:ext uri="{FF2B5EF4-FFF2-40B4-BE49-F238E27FC236}">
                            <a16:creationId xmlns:a16="http://schemas.microsoft.com/office/drawing/2014/main" id="{A66DEAE4-CF25-4146-B027-406BA74D8AA4}"/>
                          </a:ext>
                        </a:extLst>
                      </p:cNvPr>
                      <p:cNvPicPr>
                        <a:picLocks noChangeAspect="1" noChangeArrowheads="1"/>
                      </p:cNvPicPr>
                      <p:nvPr/>
                    </p:nvPicPr>
                    <p:blipFill>
                      <a:blip r:embed="rId34"/>
                      <a:srcRect/>
                      <a:stretch>
                        <a:fillRect/>
                      </a:stretch>
                    </p:blipFill>
                    <p:spPr bwMode="auto">
                      <a:xfrm>
                        <a:off x="323528" y="5732463"/>
                        <a:ext cx="19558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8">
            <a:extLst>
              <a:ext uri="{FF2B5EF4-FFF2-40B4-BE49-F238E27FC236}">
                <a16:creationId xmlns:a16="http://schemas.microsoft.com/office/drawing/2014/main" id="{11C4F424-1168-478F-BB81-973B4B206C1F}"/>
              </a:ext>
            </a:extLst>
          </p:cNvPr>
          <p:cNvGraphicFramePr>
            <a:graphicFrameLocks noChangeAspect="1"/>
          </p:cNvGraphicFramePr>
          <p:nvPr>
            <p:extLst>
              <p:ext uri="{D42A27DB-BD31-4B8C-83A1-F6EECF244321}">
                <p14:modId xmlns:p14="http://schemas.microsoft.com/office/powerpoint/2010/main" val="1506411754"/>
              </p:ext>
            </p:extLst>
          </p:nvPr>
        </p:nvGraphicFramePr>
        <p:xfrm>
          <a:off x="323528" y="6279976"/>
          <a:ext cx="1485900" cy="533400"/>
        </p:xfrm>
        <a:graphic>
          <a:graphicData uri="http://schemas.openxmlformats.org/presentationml/2006/ole">
            <mc:AlternateContent xmlns:mc="http://schemas.openxmlformats.org/markup-compatibility/2006">
              <mc:Choice xmlns:v="urn:schemas-microsoft-com:vml" Requires="v">
                <p:oleObj spid="_x0000_s4114" name="Equation" r:id="rId35" imgW="1485720" imgH="533160" progId="Equation.DSMT4">
                  <p:embed/>
                </p:oleObj>
              </mc:Choice>
              <mc:Fallback>
                <p:oleObj name="Equation" r:id="rId35" imgW="1485720" imgH="533160" progId="Equation.DSMT4">
                  <p:embed/>
                  <p:pic>
                    <p:nvPicPr>
                      <p:cNvPr id="19" name="Object 8">
                        <a:extLst>
                          <a:ext uri="{FF2B5EF4-FFF2-40B4-BE49-F238E27FC236}">
                            <a16:creationId xmlns:a16="http://schemas.microsoft.com/office/drawing/2014/main" id="{11C4F424-1168-478F-BB81-973B4B206C1F}"/>
                          </a:ext>
                        </a:extLst>
                      </p:cNvPr>
                      <p:cNvPicPr>
                        <a:picLocks noChangeAspect="1" noChangeArrowheads="1"/>
                      </p:cNvPicPr>
                      <p:nvPr/>
                    </p:nvPicPr>
                    <p:blipFill>
                      <a:blip r:embed="rId36"/>
                      <a:srcRect/>
                      <a:stretch>
                        <a:fillRect/>
                      </a:stretch>
                    </p:blipFill>
                    <p:spPr bwMode="auto">
                      <a:xfrm>
                        <a:off x="323528" y="6279976"/>
                        <a:ext cx="14859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7317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par>
                                <p:cTn id="28" presetID="10" presetClass="exit" presetSubtype="0" fill="hold" nodeType="withEffect">
                                  <p:stCondLst>
                                    <p:cond delay="0"/>
                                  </p:stCondLst>
                                  <p:childTnLst>
                                    <p:animEffect transition="out" filter="fade">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linds(horizontal)">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linds(horizontal)">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linds(horizontal)">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blinds(horizontal)">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blinds(horizontal)">
                                      <p:cBhvr>
                                        <p:cTn id="55" dur="5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blinds(horizontal)">
                                      <p:cBhvr>
                                        <p:cTn id="60" dur="500"/>
                                        <p:tgtEl>
                                          <p:spTgt spid="18"/>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blinds(horizontal)">
                                      <p:cBhvr>
                                        <p:cTn id="6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487AE0-957A-4346-A494-EFA93081ABF0}"/>
              </a:ext>
            </a:extLst>
          </p:cNvPr>
          <p:cNvSpPr>
            <a:spLocks noGrp="1"/>
          </p:cNvSpPr>
          <p:nvPr>
            <p:ph sz="quarter" idx="1"/>
          </p:nvPr>
        </p:nvSpPr>
        <p:spPr>
          <a:xfrm>
            <a:off x="228600" y="260648"/>
            <a:ext cx="8915400" cy="820688"/>
          </a:xfrm>
        </p:spPr>
        <p:txBody>
          <a:bodyPr>
            <a:normAutofit/>
          </a:bodyPr>
          <a:lstStyle/>
          <a:p>
            <a:pPr marL="0" indent="0">
              <a:buNone/>
            </a:pPr>
            <a:r>
              <a:rPr lang="en-CA" dirty="0" err="1"/>
              <a:t>i</a:t>
            </a:r>
            <a:r>
              <a:rPr lang="en-CA" dirty="0"/>
              <a:t>) What is the lowest value of “</a:t>
            </a:r>
            <a:r>
              <a:rPr lang="en-CA" dirty="0" err="1"/>
              <a:t>a+b</a:t>
            </a:r>
            <a:r>
              <a:rPr lang="en-CA" dirty="0"/>
              <a:t>” given the equation below?</a:t>
            </a:r>
          </a:p>
        </p:txBody>
      </p:sp>
      <p:graphicFrame>
        <p:nvGraphicFramePr>
          <p:cNvPr id="4" name="Object 3">
            <a:extLst>
              <a:ext uri="{FF2B5EF4-FFF2-40B4-BE49-F238E27FC236}">
                <a16:creationId xmlns:a16="http://schemas.microsoft.com/office/drawing/2014/main" id="{6737E0A0-318A-43C5-94E2-A83E44E5ADE3}"/>
              </a:ext>
            </a:extLst>
          </p:cNvPr>
          <p:cNvGraphicFramePr>
            <a:graphicFrameLocks noChangeAspect="1"/>
          </p:cNvGraphicFramePr>
          <p:nvPr>
            <p:extLst>
              <p:ext uri="{D42A27DB-BD31-4B8C-83A1-F6EECF244321}">
                <p14:modId xmlns:p14="http://schemas.microsoft.com/office/powerpoint/2010/main" val="4256266898"/>
              </p:ext>
            </p:extLst>
          </p:nvPr>
        </p:nvGraphicFramePr>
        <p:xfrm>
          <a:off x="971600" y="692696"/>
          <a:ext cx="5760640" cy="648072"/>
        </p:xfrm>
        <a:graphic>
          <a:graphicData uri="http://schemas.openxmlformats.org/presentationml/2006/ole">
            <mc:AlternateContent xmlns:mc="http://schemas.openxmlformats.org/markup-compatibility/2006">
              <mc:Choice xmlns:v="urn:schemas-microsoft-com:vml" Requires="v">
                <p:oleObj spid="_x0000_s5122" name="Equation" r:id="rId4" imgW="2031840" imgH="228600" progId="Equation.DSMT4">
                  <p:embed/>
                </p:oleObj>
              </mc:Choice>
              <mc:Fallback>
                <p:oleObj name="Equation" r:id="rId4" imgW="2031840" imgH="228600" progId="Equation.DSMT4">
                  <p:embed/>
                  <p:pic>
                    <p:nvPicPr>
                      <p:cNvPr id="4" name="Object 3">
                        <a:extLst>
                          <a:ext uri="{FF2B5EF4-FFF2-40B4-BE49-F238E27FC236}">
                            <a16:creationId xmlns:a16="http://schemas.microsoft.com/office/drawing/2014/main" id="{6737E0A0-318A-43C5-94E2-A83E44E5ADE3}"/>
                          </a:ext>
                        </a:extLst>
                      </p:cNvPr>
                      <p:cNvPicPr/>
                      <p:nvPr/>
                    </p:nvPicPr>
                    <p:blipFill>
                      <a:blip r:embed="rId5"/>
                      <a:stretch>
                        <a:fillRect/>
                      </a:stretch>
                    </p:blipFill>
                    <p:spPr>
                      <a:xfrm>
                        <a:off x="971600" y="692696"/>
                        <a:ext cx="5760640" cy="648072"/>
                      </a:xfrm>
                      <a:prstGeom prst="rect">
                        <a:avLst/>
                      </a:prstGeom>
                    </p:spPr>
                  </p:pic>
                </p:oleObj>
              </mc:Fallback>
            </mc:AlternateContent>
          </a:graphicData>
        </a:graphic>
      </p:graphicFrame>
    </p:spTree>
    <p:extLst>
      <p:ext uri="{BB962C8B-B14F-4D97-AF65-F5344CB8AC3E}">
        <p14:creationId xmlns:p14="http://schemas.microsoft.com/office/powerpoint/2010/main" val="114744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30E43562-A251-450B-BB4C-EFCF3A7A35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27013"/>
            <a:ext cx="8280400" cy="320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411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188640"/>
            <a:ext cx="8075240" cy="1036712"/>
          </a:xfrm>
        </p:spPr>
        <p:txBody>
          <a:bodyPr/>
          <a:lstStyle/>
          <a:p>
            <a:pPr marL="0" indent="0">
              <a:buNone/>
            </a:pPr>
            <a:r>
              <a:rPr lang="en-CA" dirty="0"/>
              <a:t>If each of the smaller squares are congruent, then what is the area of each of the smaller squares?</a:t>
            </a:r>
          </a:p>
        </p:txBody>
      </p:sp>
      <p:sp>
        <p:nvSpPr>
          <p:cNvPr id="4" name="Rectangle 3"/>
          <p:cNvSpPr/>
          <p:nvPr/>
        </p:nvSpPr>
        <p:spPr>
          <a:xfrm>
            <a:off x="539552" y="2420888"/>
            <a:ext cx="1800000" cy="1800200"/>
          </a:xfrm>
          <a:prstGeom prst="rect">
            <a:avLst/>
          </a:prstGeom>
          <a:solidFill>
            <a:srgbClr val="00B0F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000" dirty="0">
                <a:solidFill>
                  <a:schemeClr val="tx1"/>
                </a:solidFill>
              </a:rPr>
              <a:t>50cm</a:t>
            </a:r>
            <a:r>
              <a:rPr lang="en-CA" sz="3000" baseline="30000" dirty="0">
                <a:solidFill>
                  <a:schemeClr val="tx1"/>
                </a:solidFill>
              </a:rPr>
              <a:t>2</a:t>
            </a:r>
          </a:p>
        </p:txBody>
      </p:sp>
      <p:sp>
        <p:nvSpPr>
          <p:cNvPr id="5" name="Rectangle 4"/>
          <p:cNvSpPr/>
          <p:nvPr/>
        </p:nvSpPr>
        <p:spPr>
          <a:xfrm>
            <a:off x="1259632" y="1340888"/>
            <a:ext cx="1080000" cy="1080000"/>
          </a:xfrm>
          <a:prstGeom prst="rect">
            <a:avLst/>
          </a:prstGeom>
          <a:solidFill>
            <a:srgbClr val="00B0F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500" dirty="0">
                <a:solidFill>
                  <a:schemeClr val="tx1"/>
                </a:solidFill>
              </a:rPr>
              <a:t>18cm</a:t>
            </a:r>
            <a:r>
              <a:rPr lang="en-CA" sz="2500" baseline="30000" dirty="0">
                <a:solidFill>
                  <a:schemeClr val="tx1"/>
                </a:solidFill>
              </a:rPr>
              <a:t>2</a:t>
            </a:r>
            <a:endParaRPr lang="en-CA" sz="2500" dirty="0"/>
          </a:p>
        </p:txBody>
      </p:sp>
      <p:sp>
        <p:nvSpPr>
          <p:cNvPr id="6" name="Rectangle 5"/>
          <p:cNvSpPr/>
          <p:nvPr/>
        </p:nvSpPr>
        <p:spPr>
          <a:xfrm>
            <a:off x="2339552" y="3501088"/>
            <a:ext cx="720000" cy="720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a:off x="2344900" y="2780888"/>
            <a:ext cx="720000" cy="720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a:off x="2344900" y="2062768"/>
            <a:ext cx="720000" cy="720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339752" y="1342568"/>
            <a:ext cx="720000" cy="720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100" dirty="0">
                <a:solidFill>
                  <a:schemeClr val="tx1"/>
                </a:solidFill>
              </a:rPr>
              <a:t>?</a:t>
            </a:r>
          </a:p>
        </p:txBody>
      </p:sp>
      <p:sp>
        <p:nvSpPr>
          <p:cNvPr id="10" name="Rectangle 9"/>
          <p:cNvSpPr/>
          <p:nvPr/>
        </p:nvSpPr>
        <p:spPr>
          <a:xfrm>
            <a:off x="5508104" y="3159337"/>
            <a:ext cx="1602000" cy="1600484"/>
          </a:xfrm>
          <a:prstGeom prst="rect">
            <a:avLst/>
          </a:prstGeom>
          <a:solidFill>
            <a:srgbClr val="00B0F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000" dirty="0">
                <a:solidFill>
                  <a:schemeClr val="tx1"/>
                </a:solidFill>
              </a:rPr>
              <a:t>48cm</a:t>
            </a:r>
            <a:r>
              <a:rPr lang="en-CA" sz="3000" baseline="30000" dirty="0">
                <a:solidFill>
                  <a:schemeClr val="tx1"/>
                </a:solidFill>
              </a:rPr>
              <a:t>2</a:t>
            </a:r>
          </a:p>
        </p:txBody>
      </p:sp>
      <p:sp>
        <p:nvSpPr>
          <p:cNvPr id="11" name="Rectangle 10"/>
          <p:cNvSpPr/>
          <p:nvPr/>
        </p:nvSpPr>
        <p:spPr>
          <a:xfrm>
            <a:off x="6051704" y="2108147"/>
            <a:ext cx="1058400" cy="1057361"/>
          </a:xfrm>
          <a:prstGeom prst="rect">
            <a:avLst/>
          </a:prstGeom>
          <a:solidFill>
            <a:srgbClr val="00B0F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300" dirty="0">
                <a:solidFill>
                  <a:schemeClr val="tx1"/>
                </a:solidFill>
              </a:rPr>
              <a:t>27cm</a:t>
            </a:r>
            <a:r>
              <a:rPr lang="en-CA" sz="2300" baseline="30000" dirty="0">
                <a:solidFill>
                  <a:schemeClr val="tx1"/>
                </a:solidFill>
              </a:rPr>
              <a:t>2</a:t>
            </a:r>
            <a:endParaRPr lang="en-CA" sz="2300" dirty="0"/>
          </a:p>
        </p:txBody>
      </p:sp>
      <p:sp>
        <p:nvSpPr>
          <p:cNvPr id="12" name="Rectangle 11"/>
          <p:cNvSpPr/>
          <p:nvPr/>
        </p:nvSpPr>
        <p:spPr>
          <a:xfrm>
            <a:off x="7109904" y="4183821"/>
            <a:ext cx="576000" cy="576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7109904" y="3618817"/>
            <a:ext cx="576000" cy="576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7109904" y="3067821"/>
            <a:ext cx="576000" cy="576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7109904" y="2502817"/>
            <a:ext cx="576000" cy="576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100" dirty="0">
                <a:solidFill>
                  <a:schemeClr val="tx1"/>
                </a:solidFill>
              </a:rPr>
              <a:t>?</a:t>
            </a:r>
          </a:p>
        </p:txBody>
      </p:sp>
      <p:sp>
        <p:nvSpPr>
          <p:cNvPr id="16" name="Rectangle 15"/>
          <p:cNvSpPr/>
          <p:nvPr/>
        </p:nvSpPr>
        <p:spPr>
          <a:xfrm>
            <a:off x="7109904" y="1932315"/>
            <a:ext cx="576000" cy="576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100" dirty="0">
                <a:solidFill>
                  <a:schemeClr val="tx1"/>
                </a:solidFill>
              </a:rPr>
              <a:t>?</a:t>
            </a:r>
          </a:p>
        </p:txBody>
      </p:sp>
      <p:sp>
        <p:nvSpPr>
          <p:cNvPr id="17" name="Rectangle 16"/>
          <p:cNvSpPr/>
          <p:nvPr/>
        </p:nvSpPr>
        <p:spPr>
          <a:xfrm>
            <a:off x="6353904" y="1339174"/>
            <a:ext cx="756000" cy="756000"/>
          </a:xfrm>
          <a:prstGeom prst="rect">
            <a:avLst/>
          </a:prstGeom>
          <a:solidFill>
            <a:srgbClr val="00B0F0"/>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solidFill>
                  <a:schemeClr val="tx1"/>
                </a:solidFill>
              </a:rPr>
              <a:t>12cm</a:t>
            </a:r>
            <a:r>
              <a:rPr lang="en-CA" sz="1600" baseline="30000" dirty="0">
                <a:solidFill>
                  <a:schemeClr val="tx1"/>
                </a:solidFill>
              </a:rPr>
              <a:t>2</a:t>
            </a:r>
            <a:endParaRPr lang="en-CA" sz="1600" dirty="0"/>
          </a:p>
        </p:txBody>
      </p:sp>
      <p:sp>
        <p:nvSpPr>
          <p:cNvPr id="18" name="Rectangle 17"/>
          <p:cNvSpPr/>
          <p:nvPr/>
        </p:nvSpPr>
        <p:spPr>
          <a:xfrm>
            <a:off x="7109904" y="1339174"/>
            <a:ext cx="576000" cy="576000"/>
          </a:xfrm>
          <a:prstGeom prst="rect">
            <a:avLst/>
          </a:prstGeom>
          <a:solidFill>
            <a:srgbClr val="FF0000">
              <a:alpha val="73000"/>
            </a:srgbClr>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100" dirty="0">
                <a:solidFill>
                  <a:schemeClr val="tx1"/>
                </a:solidFill>
              </a:rPr>
              <a:t>?</a:t>
            </a:r>
          </a:p>
        </p:txBody>
      </p:sp>
      <p:sp>
        <p:nvSpPr>
          <p:cNvPr id="19" name="Flowchart: Process 18"/>
          <p:cNvSpPr/>
          <p:nvPr/>
        </p:nvSpPr>
        <p:spPr>
          <a:xfrm>
            <a:off x="899592" y="5949280"/>
            <a:ext cx="1008112" cy="504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Answer</a:t>
            </a:r>
          </a:p>
        </p:txBody>
      </p:sp>
      <p:graphicFrame>
        <p:nvGraphicFramePr>
          <p:cNvPr id="21" name="Object 20"/>
          <p:cNvGraphicFramePr>
            <a:graphicFrameLocks noChangeAspect="1"/>
          </p:cNvGraphicFramePr>
          <p:nvPr>
            <p:extLst>
              <p:ext uri="{D42A27DB-BD31-4B8C-83A1-F6EECF244321}">
                <p14:modId xmlns:p14="http://schemas.microsoft.com/office/powerpoint/2010/main" val="3732883325"/>
              </p:ext>
            </p:extLst>
          </p:nvPr>
        </p:nvGraphicFramePr>
        <p:xfrm>
          <a:off x="6876256" y="5943798"/>
          <a:ext cx="1150938" cy="615950"/>
        </p:xfrm>
        <a:graphic>
          <a:graphicData uri="http://schemas.openxmlformats.org/presentationml/2006/ole">
            <mc:AlternateContent xmlns:mc="http://schemas.openxmlformats.org/markup-compatibility/2006">
              <mc:Choice xmlns:v="urn:schemas-microsoft-com:vml" Requires="v">
                <p:oleObj spid="_x0000_s6146" name="Equation" r:id="rId4" imgW="736560" imgH="393480" progId="Equation.DSMT4">
                  <p:embed/>
                </p:oleObj>
              </mc:Choice>
              <mc:Fallback>
                <p:oleObj name="Equation" r:id="rId4" imgW="736560" imgH="393480" progId="Equation.DSMT4">
                  <p:embed/>
                  <p:pic>
                    <p:nvPicPr>
                      <p:cNvPr id="21" name="Object 20"/>
                      <p:cNvPicPr/>
                      <p:nvPr/>
                    </p:nvPicPr>
                    <p:blipFill>
                      <a:blip r:embed="rId5"/>
                      <a:stretch>
                        <a:fillRect/>
                      </a:stretch>
                    </p:blipFill>
                    <p:spPr>
                      <a:xfrm>
                        <a:off x="6876256" y="5943798"/>
                        <a:ext cx="1150938" cy="615950"/>
                      </a:xfrm>
                      <a:prstGeom prst="rect">
                        <a:avLst/>
                      </a:prstGeom>
                    </p:spPr>
                  </p:pic>
                </p:oleObj>
              </mc:Fallback>
            </mc:AlternateContent>
          </a:graphicData>
        </a:graphic>
      </p:graphicFrame>
      <p:sp>
        <p:nvSpPr>
          <p:cNvPr id="22" name="Flowchart: Process 21"/>
          <p:cNvSpPr/>
          <p:nvPr/>
        </p:nvSpPr>
        <p:spPr>
          <a:xfrm>
            <a:off x="5805048" y="5963157"/>
            <a:ext cx="1008112" cy="504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Answer</a:t>
            </a:r>
          </a:p>
        </p:txBody>
      </p:sp>
      <p:graphicFrame>
        <p:nvGraphicFramePr>
          <p:cNvPr id="23" name="Object 22"/>
          <p:cNvGraphicFramePr>
            <a:graphicFrameLocks noChangeAspect="1"/>
          </p:cNvGraphicFramePr>
          <p:nvPr>
            <p:extLst>
              <p:ext uri="{D42A27DB-BD31-4B8C-83A1-F6EECF244321}">
                <p14:modId xmlns:p14="http://schemas.microsoft.com/office/powerpoint/2010/main" val="4173346945"/>
              </p:ext>
            </p:extLst>
          </p:nvPr>
        </p:nvGraphicFramePr>
        <p:xfrm>
          <a:off x="2259452" y="6118581"/>
          <a:ext cx="952500" cy="317500"/>
        </p:xfrm>
        <a:graphic>
          <a:graphicData uri="http://schemas.openxmlformats.org/presentationml/2006/ole">
            <mc:AlternateContent xmlns:mc="http://schemas.openxmlformats.org/markup-compatibility/2006">
              <mc:Choice xmlns:v="urn:schemas-microsoft-com:vml" Requires="v">
                <p:oleObj spid="_x0000_s6147" name="Equation" r:id="rId6" imgW="609480" imgH="203040" progId="Equation.DSMT4">
                  <p:embed/>
                </p:oleObj>
              </mc:Choice>
              <mc:Fallback>
                <p:oleObj name="Equation" r:id="rId6" imgW="609480" imgH="203040" progId="Equation.DSMT4">
                  <p:embed/>
                  <p:pic>
                    <p:nvPicPr>
                      <p:cNvPr id="23" name="Object 22"/>
                      <p:cNvPicPr/>
                      <p:nvPr/>
                    </p:nvPicPr>
                    <p:blipFill>
                      <a:blip r:embed="rId7"/>
                      <a:stretch>
                        <a:fillRect/>
                      </a:stretch>
                    </p:blipFill>
                    <p:spPr>
                      <a:xfrm>
                        <a:off x="2259452" y="6118581"/>
                        <a:ext cx="952500" cy="317500"/>
                      </a:xfrm>
                      <a:prstGeom prst="rect">
                        <a:avLst/>
                      </a:prstGeom>
                    </p:spPr>
                  </p:pic>
                </p:oleObj>
              </mc:Fallback>
            </mc:AlternateContent>
          </a:graphicData>
        </a:graphic>
      </p:graphicFrame>
    </p:spTree>
    <p:extLst>
      <p:ext uri="{BB962C8B-B14F-4D97-AF65-F5344CB8AC3E}">
        <p14:creationId xmlns:p14="http://schemas.microsoft.com/office/powerpoint/2010/main" val="1274709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nextCondLst>
                <p:cond evt="onClick" delay="0">
                  <p:tgtEl>
                    <p:spTgt spid="22"/>
                  </p:tgtEl>
                </p:cond>
              </p:nextCondLst>
            </p:seq>
            <p:seq concurrent="1" nextAc="seek">
              <p:cTn id="8" restart="whenNotActive" fill="hold" evtFilter="cancelBubble" nodeType="interactiveSeq">
                <p:stCondLst>
                  <p:cond evt="onClick" delay="0">
                    <p:tgtEl>
                      <p:spTgt spid="19"/>
                    </p:tgtEl>
                  </p:cond>
                </p:stCondLst>
                <p:endSync evt="end" delay="0">
                  <p:rtn val="all"/>
                </p:endSync>
                <p:childTnLst>
                  <p:par>
                    <p:cTn id="9" fill="hold">
                      <p:stCondLst>
                        <p:cond delay="0"/>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childTnLst>
                    </p:cTn>
                  </p:par>
                </p:childTnLst>
              </p:cTn>
              <p:nextCondLst>
                <p:cond evt="onClick" delay="0">
                  <p:tgtEl>
                    <p:spTgt spid="19"/>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1400"/>
            <a:ext cx="8496944" cy="2089096"/>
          </a:xfrm>
        </p:spPr>
        <p:txBody>
          <a:bodyPr>
            <a:normAutofit/>
          </a:bodyPr>
          <a:lstStyle/>
          <a:p>
            <a:r>
              <a:rPr lang="en-CA" sz="2100" dirty="0"/>
              <a:t>Challenge: three cubes with volumes that are integral values are stacked up on another.  IF the height of the three cubes are in the form of                   and </a:t>
            </a:r>
            <a:br>
              <a:rPr lang="en-CA" sz="2100" dirty="0"/>
            </a:br>
            <a:r>
              <a:rPr lang="en-CA" sz="2100" dirty="0"/>
              <a:t>then how many ways can these cubes be created</a:t>
            </a:r>
            <a:r>
              <a:rPr lang="en-US" sz="2100" dirty="0"/>
              <a:t> so that the cubes must be stacked in descending order?  </a:t>
            </a:r>
            <a:endParaRPr lang="en-CA" sz="2100" dirty="0"/>
          </a:p>
        </p:txBody>
      </p:sp>
      <p:sp>
        <p:nvSpPr>
          <p:cNvPr id="6" name="Cube 5"/>
          <p:cNvSpPr/>
          <p:nvPr/>
        </p:nvSpPr>
        <p:spPr>
          <a:xfrm>
            <a:off x="395536" y="3501008"/>
            <a:ext cx="1440160" cy="1440160"/>
          </a:xfrm>
          <a:prstGeom prst="cub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Cube 6"/>
          <p:cNvSpPr/>
          <p:nvPr/>
        </p:nvSpPr>
        <p:spPr>
          <a:xfrm>
            <a:off x="890524" y="2852936"/>
            <a:ext cx="945172" cy="864096"/>
          </a:xfrm>
          <a:prstGeom prst="cub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Cube 7"/>
          <p:cNvSpPr/>
          <p:nvPr/>
        </p:nvSpPr>
        <p:spPr>
          <a:xfrm>
            <a:off x="1196692" y="2420888"/>
            <a:ext cx="648072" cy="576064"/>
          </a:xfrm>
          <a:prstGeom prst="cub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15" name="Object 14"/>
          <p:cNvGraphicFramePr>
            <a:graphicFrameLocks noChangeAspect="1"/>
          </p:cNvGraphicFramePr>
          <p:nvPr>
            <p:extLst>
              <p:ext uri="{D42A27DB-BD31-4B8C-83A1-F6EECF244321}">
                <p14:modId xmlns:p14="http://schemas.microsoft.com/office/powerpoint/2010/main" val="2104938065"/>
              </p:ext>
            </p:extLst>
          </p:nvPr>
        </p:nvGraphicFramePr>
        <p:xfrm>
          <a:off x="4644008" y="873148"/>
          <a:ext cx="591065" cy="423449"/>
        </p:xfrm>
        <a:graphic>
          <a:graphicData uri="http://schemas.openxmlformats.org/presentationml/2006/ole">
            <mc:AlternateContent xmlns:mc="http://schemas.openxmlformats.org/markup-compatibility/2006">
              <mc:Choice xmlns:v="urn:schemas-microsoft-com:vml" Requires="v">
                <p:oleObj spid="_x0000_s7170" name="Equation" r:id="rId4" imgW="317160" imgH="228600" progId="Equation.DSMT4">
                  <p:embed/>
                </p:oleObj>
              </mc:Choice>
              <mc:Fallback>
                <p:oleObj name="Equation" r:id="rId4" imgW="317160" imgH="228600" progId="Equation.DSMT4">
                  <p:embed/>
                  <p:pic>
                    <p:nvPicPr>
                      <p:cNvPr id="15" name="Object 14"/>
                      <p:cNvPicPr>
                        <a:picLocks noChangeAspect="1" noChangeArrowheads="1"/>
                      </p:cNvPicPr>
                      <p:nvPr/>
                    </p:nvPicPr>
                    <p:blipFill>
                      <a:blip r:embed="rId5"/>
                      <a:srcRect/>
                      <a:stretch>
                        <a:fillRect/>
                      </a:stretch>
                    </p:blipFill>
                    <p:spPr bwMode="auto">
                      <a:xfrm>
                        <a:off x="4644008" y="873148"/>
                        <a:ext cx="591065" cy="423449"/>
                      </a:xfrm>
                      <a:prstGeom prst="rect">
                        <a:avLst/>
                      </a:prstGeom>
                      <a:noFill/>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212848493"/>
              </p:ext>
            </p:extLst>
          </p:nvPr>
        </p:nvGraphicFramePr>
        <p:xfrm>
          <a:off x="6530975" y="889000"/>
          <a:ext cx="1274763" cy="392113"/>
        </p:xfrm>
        <a:graphic>
          <a:graphicData uri="http://schemas.openxmlformats.org/presentationml/2006/ole">
            <mc:AlternateContent xmlns:mc="http://schemas.openxmlformats.org/markup-compatibility/2006">
              <mc:Choice xmlns:v="urn:schemas-microsoft-com:vml" Requires="v">
                <p:oleObj spid="_x0000_s7171" name="Equation" r:id="rId6" imgW="571320" imgH="177480" progId="Equation.DSMT4">
                  <p:embed/>
                </p:oleObj>
              </mc:Choice>
              <mc:Fallback>
                <p:oleObj name="Equation" r:id="rId6" imgW="571320" imgH="177480" progId="Equation.DSMT4">
                  <p:embed/>
                  <p:pic>
                    <p:nvPicPr>
                      <p:cNvPr id="16" name="Object 15"/>
                      <p:cNvPicPr>
                        <a:picLocks noChangeAspect="1" noChangeArrowheads="1"/>
                      </p:cNvPicPr>
                      <p:nvPr/>
                    </p:nvPicPr>
                    <p:blipFill>
                      <a:blip r:embed="rId7"/>
                      <a:srcRect/>
                      <a:stretch>
                        <a:fillRect/>
                      </a:stretch>
                    </p:blipFill>
                    <p:spPr bwMode="auto">
                      <a:xfrm>
                        <a:off x="6530975" y="889000"/>
                        <a:ext cx="1274763" cy="392113"/>
                      </a:xfrm>
                      <a:prstGeom prst="rect">
                        <a:avLst/>
                      </a:prstGeom>
                      <a:noFill/>
                    </p:spPr>
                  </p:pic>
                </p:oleObj>
              </mc:Fallback>
            </mc:AlternateContent>
          </a:graphicData>
        </a:graphic>
      </p:graphicFrame>
    </p:spTree>
    <p:extLst>
      <p:ext uri="{BB962C8B-B14F-4D97-AF65-F5344CB8AC3E}">
        <p14:creationId xmlns:p14="http://schemas.microsoft.com/office/powerpoint/2010/main" val="37256025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GENSWF_OUTPUT_FILE_NAME" val="m9hc14"/>
  <p:tag name="ISPRING_RESOURCE_PATHS_HASH" val="b293e2bb4677824be5f5293155ded7d9c0cba9c4"/>
  <p:tag name="ISPRING_RESOURCE_PATHS_HASH_2" val="292d5bce116dd7e025e9f6a77b4ddeb1397c6d8"/>
  <p:tag name="ISPRING_LMS_API_VERSION" val="SCORM 1.2"/>
  <p:tag name="ISPRING_ULTRA_SCORM_COURSE_ID" val="718DF3C7-6C62-48DC-96F7-F1F67A0A010F"/>
  <p:tag name="ISPRING_CMI5_LAUNCH_METHOD" val="any window"/>
  <p:tag name="ISPRING_SCORM_ENDPOINT" val="&lt;endpoint&gt;&lt;enable&gt;0&lt;/enable&gt;&lt;lrs&gt;http://&lt;/lrs&gt;&lt;auth&gt;0&lt;/auth&gt;&lt;login&gt;&lt;/login&gt;&lt;password&gt;&lt;/password&gt;&lt;key&gt;&lt;/key&gt;&lt;name&gt;&lt;/name&gt;&lt;email&gt;&lt;/email&gt;&lt;/endpoint&gt;&#10;"/>
  <p:tag name="ISPRING_SCORM_RATE_SLIDES" val="1"/>
  <p:tag name="ISPRINGCLOUDFOLDERID" val="1"/>
  <p:tag name="ISPRINGONLINEFOLDERID" val="1"/>
  <p:tag name="ISPRING_OUTPUT_FOLDER" val="[[&quot;\uFFFDʾ\&quot;{58857F64-F778-46F3-A3E4-9740F72F057B}&quot;,&quot;C:\\Users\\Danny\\OneDrive - SD41\\Website\\m9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no-video&quot;},&quot;advancedSettings&quot;:{&quot;enableTextAllocation&quot;:&quot;T_TRUE&quot;,&quot;viewingFromLocalDrive&quot;:&quot;T_TRUE&quot;,&quot;contentScale&quot;:75,&quot;contentScaleMode&quot;:&quot;SCAL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QUIZZES" val="0"/>
  <p:tag name="ISPRING_SCORM_PASSING_SCORE" val="100.000000"/>
  <p:tag name="ISPRING_CURRENT_PLAYER_ID" val="universal-no-video"/>
  <p:tag name="ISPRING_PRESENTATION_TITLE" val="Section 1.4 square Roots and Mixed Fractions"/>
  <p:tag name="ISPRING_FIRST_PUBLISH" val="1"/>
  <p:tag name="ISPRING_RESOURCE_PATHS_HASH_PRESENTER" val="d081e5ec677ad3b4a93f401e9ced74532779c5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625</TotalTime>
  <Words>216</Words>
  <Application>Microsoft Office PowerPoint</Application>
  <PresentationFormat>On-screen Show (4:3)</PresentationFormat>
  <Paragraphs>43</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Century Schoolbook</vt:lpstr>
      <vt:lpstr>Wingdings</vt:lpstr>
      <vt:lpstr>Wingdings 2</vt:lpstr>
      <vt:lpstr>Oriel</vt:lpstr>
      <vt:lpstr>Equation</vt:lpstr>
      <vt:lpstr>Section 1.4 square Roots and Mixed Fractions </vt:lpstr>
      <vt:lpstr>I) Mixed Radicals</vt:lpstr>
      <vt:lpstr>Ex: Convert to Mixed Radicals</vt:lpstr>
      <vt:lpstr>Simplifying Cubic Roots</vt:lpstr>
      <vt:lpstr>Ex: Convert to Mixed Radicals:</vt:lpstr>
      <vt:lpstr>PowerPoint Presentation</vt:lpstr>
      <vt:lpstr>PowerPoint Presentation</vt:lpstr>
      <vt:lpstr>PowerPoint Presentation</vt:lpstr>
      <vt:lpstr>Challenge: three cubes with volumes that are integral values are stacked up on another.  IF the height of the three cubes are in the form of                   and  then how many ways can these cubes be created so that the cubes must be stacked in descending order?  </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1.4 square Roots and Mixed Fractions</dc:title>
  <dc:creator>Danny Young</dc:creator>
  <cp:lastModifiedBy>Danny Young</cp:lastModifiedBy>
  <cp:revision>31</cp:revision>
  <dcterms:created xsi:type="dcterms:W3CDTF">2011-06-27T16:11:13Z</dcterms:created>
  <dcterms:modified xsi:type="dcterms:W3CDTF">2019-09-18T04:24:46Z</dcterms:modified>
</cp:coreProperties>
</file>